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66" r:id="rId4"/>
    <p:sldId id="271" r:id="rId5"/>
    <p:sldId id="258" r:id="rId6"/>
    <p:sldId id="272" r:id="rId7"/>
    <p:sldId id="262" r:id="rId8"/>
    <p:sldId id="269" r:id="rId9"/>
    <p:sldId id="270" r:id="rId10"/>
    <p:sldId id="268" r:id="rId11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B5FF"/>
    <a:srgbClr val="45D725"/>
    <a:srgbClr val="0E57FF"/>
    <a:srgbClr val="F8FF54"/>
    <a:srgbClr val="D7EB57"/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8E9ED328-1C39-49FF-8D34-71533A12CCF8}" type="datetimeFigureOut">
              <a:rPr lang="en-US" smtClean="0"/>
              <a:pPr/>
              <a:t>10/6/2011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ED0E1184-08F3-4443-878E-28E90A5852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574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60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7F64AD-57AC-4676-B8A3-896B77105DA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60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7F64AD-57AC-4676-B8A3-896B77105DA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Dynamic process</a:t>
            </a:r>
          </a:p>
          <a:p>
            <a:r>
              <a:rPr lang="en-US" dirty="0" smtClean="0"/>
              <a:t>Assess and meet periodic milestones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EED89-9630-4EAB-8B8C-37BEEE22AE8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60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7F64AD-57AC-4676-B8A3-896B77105DA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60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7F64AD-57AC-4676-B8A3-896B77105DA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60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7F64AD-57AC-4676-B8A3-896B77105DA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E5DB-27E8-4C8A-B58B-91C43E7E4BC2}" type="datetimeFigureOut">
              <a:rPr lang="en-US" smtClean="0"/>
              <a:pPr/>
              <a:t>10/6/2011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BB89-43D9-422B-82A6-A038C91979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E5DB-27E8-4C8A-B58B-91C43E7E4BC2}" type="datetimeFigureOut">
              <a:rPr lang="en-US" smtClean="0"/>
              <a:pPr/>
              <a:t>10/6/2011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BB89-43D9-422B-82A6-A038C91979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E5DB-27E8-4C8A-B58B-91C43E7E4BC2}" type="datetimeFigureOut">
              <a:rPr lang="en-US" smtClean="0"/>
              <a:pPr/>
              <a:t>10/6/2011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BB89-43D9-422B-82A6-A038C91979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E5DB-27E8-4C8A-B58B-91C43E7E4BC2}" type="datetimeFigureOut">
              <a:rPr lang="en-US" smtClean="0"/>
              <a:pPr/>
              <a:t>10/6/2011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BB89-43D9-422B-82A6-A038C91979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E5DB-27E8-4C8A-B58B-91C43E7E4BC2}" type="datetimeFigureOut">
              <a:rPr lang="en-US" smtClean="0"/>
              <a:pPr/>
              <a:t>10/6/2011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BB89-43D9-422B-82A6-A038C91979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E5DB-27E8-4C8A-B58B-91C43E7E4BC2}" type="datetimeFigureOut">
              <a:rPr lang="en-US" smtClean="0"/>
              <a:pPr/>
              <a:t>10/6/2011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BB89-43D9-422B-82A6-A038C91979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E5DB-27E8-4C8A-B58B-91C43E7E4BC2}" type="datetimeFigureOut">
              <a:rPr lang="en-US" smtClean="0"/>
              <a:pPr/>
              <a:t>10/6/2011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BB89-43D9-422B-82A6-A038C91979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E5DB-27E8-4C8A-B58B-91C43E7E4BC2}" type="datetimeFigureOut">
              <a:rPr lang="en-US" smtClean="0"/>
              <a:pPr/>
              <a:t>10/6/2011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BB89-43D9-422B-82A6-A038C91979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E5DB-27E8-4C8A-B58B-91C43E7E4BC2}" type="datetimeFigureOut">
              <a:rPr lang="en-US" smtClean="0"/>
              <a:pPr/>
              <a:t>10/6/2011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BB89-43D9-422B-82A6-A038C91979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E5DB-27E8-4C8A-B58B-91C43E7E4BC2}" type="datetimeFigureOut">
              <a:rPr lang="en-US" smtClean="0"/>
              <a:pPr/>
              <a:t>10/6/2011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BB89-43D9-422B-82A6-A038C91979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E5DB-27E8-4C8A-B58B-91C43E7E4BC2}" type="datetimeFigureOut">
              <a:rPr lang="en-US" smtClean="0"/>
              <a:pPr/>
              <a:t>10/6/2011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BB89-43D9-422B-82A6-A038C91979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4E5DB-27E8-4C8A-B58B-91C43E7E4BC2}" type="datetimeFigureOut">
              <a:rPr lang="en-US" smtClean="0"/>
              <a:pPr/>
              <a:t>10/6/2011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1BB89-43D9-422B-82A6-A038C91979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scent.org/cal/calendar_detail.php?id=56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lter.limnology.wisc.edu/cidimension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sf.gov/news/news_summ.jsp?cntn_id=117811&amp;org=DEB&amp;from=new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650" name="Picture 2" descr="https://lh6.googleusercontent.com/_00-96tNMdo8/TNWyDCXsx7I/AAAAAAAAcDo/qiDxrEB4530/s512/20090322_2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4545368"/>
          </a:xfrm>
          <a:prstGeom prst="ellipse">
            <a:avLst/>
          </a:prstGeom>
          <a:noFill/>
        </p:spPr>
      </p:pic>
      <p:pic>
        <p:nvPicPr>
          <p:cNvPr id="27652" name="Picture 4" descr="https://lh5.googleusercontent.com/_00-96tNMdo8/TNWya15c4TI/AAAAAAAAcLQ/OFi6DUtlKPc/s720/20090503_36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454400"/>
            <a:ext cx="5105400" cy="3403600"/>
          </a:xfrm>
          <a:prstGeom prst="ellipse">
            <a:avLst/>
          </a:prstGeom>
          <a:noFill/>
        </p:spPr>
      </p:pic>
      <p:pic>
        <p:nvPicPr>
          <p:cNvPr id="27654" name="Picture 6" descr="https://lh3.googleusercontent.com/_00-96tNMdo8/TNWylg-bUeI/AAAAAAAAcOM/lXqruPSZNb4/s720/20090516_38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81400"/>
            <a:ext cx="4914900" cy="3276600"/>
          </a:xfrm>
          <a:prstGeom prst="ellipse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27263" y="1524000"/>
            <a:ext cx="5356780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</a:rPr>
              <a:t>Dimensions of Biodiversity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NASA Carbon Cycle &amp; Ecosystems Workshop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6 October 2011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George W. Gilchrist, NSF DEB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27656" name="Picture 8" descr="http://t1.gstatic.com/images?q=tbn:ANd9GcRHVgu7xoElhvAFVNSsfGVWup6Xx1udZE9YXBEjpOkrHlSHX3jFnMeFwp37F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04800"/>
            <a:ext cx="1457325" cy="116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27263" y="1868269"/>
            <a:ext cx="5240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</a:rPr>
              <a:t>Dimensions of Biodiversity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pic>
        <p:nvPicPr>
          <p:cNvPr id="27656" name="Picture 8" descr="http://t1.gstatic.com/images?q=tbn:ANd9GcRHVgu7xoElhvAFVNSsfGVWup6Xx1udZE9YXBEjpOkrHlSHX3jFnMeFwp37F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04800"/>
            <a:ext cx="1457325" cy="11620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962400" y="2514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“an inexact first pass” with focus on key but little known dimensions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2" descr="https://lh4.googleusercontent.com/_00-96tNMdo8/TNWyYxObd6I/AAAAAAAAcKg/16gOzuMbGWY/s512/20090502_36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48025" cy="4876801"/>
          </a:xfrm>
          <a:prstGeom prst="ellipse">
            <a:avLst/>
          </a:prstGeom>
          <a:noFill/>
        </p:spPr>
      </p:pic>
      <p:pic>
        <p:nvPicPr>
          <p:cNvPr id="10" name="Picture 4" descr="https://lh4.googleusercontent.com/_00-96tNMdo8/TNW0NIhyajI/AAAAAAAAcr4/Y5HCXVj86To/s640/20100425_5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791544"/>
            <a:ext cx="3886200" cy="3066455"/>
          </a:xfrm>
          <a:prstGeom prst="ellipse">
            <a:avLst/>
          </a:prstGeom>
          <a:noFill/>
        </p:spPr>
      </p:pic>
      <p:pic>
        <p:nvPicPr>
          <p:cNvPr id="12" name="Picture 6" descr="https://lh5.googleusercontent.com/_00-96tNMdo8/TFGqrtxZrEI/AAAAAAAAXog/Do_CneK5Vbw/s720/20100726_7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8810" y="3267075"/>
            <a:ext cx="5375189" cy="3590925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4"/>
          <p:cNvSpPr txBox="1">
            <a:spLocks noChangeArrowheads="1"/>
          </p:cNvSpPr>
          <p:nvPr/>
        </p:nvSpPr>
        <p:spPr bwMode="auto">
          <a:xfrm>
            <a:off x="1524000" y="457200"/>
            <a:ext cx="5808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0752E7"/>
                </a:solidFill>
                <a:latin typeface="Calibri" pitchFamily="34" charset="0"/>
              </a:rPr>
              <a:t>Dimensions of Biodiversity</a:t>
            </a:r>
          </a:p>
        </p:txBody>
      </p:sp>
      <p:sp>
        <p:nvSpPr>
          <p:cNvPr id="17410" name="TextBox 8"/>
          <p:cNvSpPr txBox="1">
            <a:spLocks noChangeArrowheads="1"/>
          </p:cNvSpPr>
          <p:nvPr/>
        </p:nvSpPr>
        <p:spPr bwMode="auto">
          <a:xfrm>
            <a:off x="457200" y="1219200"/>
            <a:ext cx="807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1" dirty="0">
                <a:latin typeface="Calibri" pitchFamily="34" charset="0"/>
              </a:rPr>
              <a:t>A 10-year campaign to characterize the dimensions of biodiversity on Earth</a:t>
            </a:r>
          </a:p>
        </p:txBody>
      </p:sp>
      <p:sp>
        <p:nvSpPr>
          <p:cNvPr id="6" name="Text Box 11"/>
          <p:cNvSpPr>
            <a:spLocks noChangeArrowheads="1"/>
          </p:cNvSpPr>
          <p:nvPr/>
        </p:nvSpPr>
        <p:spPr bwMode="auto">
          <a:xfrm>
            <a:off x="457200" y="2362200"/>
            <a:ext cx="4648200" cy="3371136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+mn-lt"/>
                <a:cs typeface="Arial" charset="0"/>
              </a:rPr>
              <a:t>Purpose: </a:t>
            </a:r>
          </a:p>
          <a:p>
            <a:pPr>
              <a:buFontTx/>
              <a:buChar char="•"/>
            </a:pPr>
            <a:r>
              <a:rPr lang="en-US" sz="2400" dirty="0">
                <a:latin typeface="+mn-lt"/>
              </a:rPr>
              <a:t> Integrative approaches</a:t>
            </a:r>
          </a:p>
          <a:p>
            <a:pPr>
              <a:buFontTx/>
              <a:buChar char="•"/>
            </a:pPr>
            <a:r>
              <a:rPr lang="en-US" sz="2400" dirty="0">
                <a:latin typeface="+mn-lt"/>
              </a:rPr>
              <a:t> Innovative concepts</a:t>
            </a:r>
          </a:p>
          <a:p>
            <a:pPr>
              <a:buFontTx/>
              <a:buChar char="•"/>
            </a:pPr>
            <a:r>
              <a:rPr lang="en-US" sz="2400" dirty="0">
                <a:latin typeface="+mn-lt"/>
              </a:rPr>
              <a:t> Rapid advances</a:t>
            </a:r>
          </a:p>
          <a:p>
            <a:pPr>
              <a:buFontTx/>
              <a:buChar char="•"/>
            </a:pPr>
            <a:endParaRPr lang="en-US" sz="2400" dirty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with an initial focus </a:t>
            </a:r>
            <a:r>
              <a:rPr lang="en-US" sz="2400" dirty="0">
                <a:latin typeface="+mn-lt"/>
              </a:rPr>
              <a:t>on </a:t>
            </a:r>
            <a:r>
              <a:rPr lang="en-US" sz="2400" dirty="0" smtClean="0">
                <a:latin typeface="+mn-lt"/>
              </a:rPr>
              <a:t>areas where three key dimensions overlap</a:t>
            </a:r>
            <a:endParaRPr lang="en-US" sz="24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16764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http://www.nsf.gov/pubs/2011/nsf11518/nsf11518.pdf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08596" y="3212068"/>
            <a:ext cx="10826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pperplate Gothic Bold" pitchFamily="34" charset="0"/>
                <a:ea typeface="Arial Unicode MS" pitchFamily="34" charset="-128"/>
                <a:cs typeface="Arial Unicode MS" pitchFamily="34" charset="-128"/>
              </a:rPr>
              <a:t>Target</a:t>
            </a:r>
            <a:endParaRPr lang="en-US" dirty="0">
              <a:latin typeface="Copperplate Gothic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57800" y="2209800"/>
            <a:ext cx="3581400" cy="3505200"/>
            <a:chOff x="5257800" y="2209800"/>
            <a:chExt cx="3581400" cy="3505200"/>
          </a:xfrm>
        </p:grpSpPr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5257800" y="3657600"/>
              <a:ext cx="2057400" cy="2057400"/>
            </a:xfrm>
            <a:prstGeom prst="ellipse">
              <a:avLst/>
            </a:prstGeom>
            <a:solidFill>
              <a:srgbClr val="4DB5FF">
                <a:alpha val="7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Genetic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" name="Oval 1"/>
            <p:cNvSpPr>
              <a:spLocks noChangeAspect="1"/>
            </p:cNvSpPr>
            <p:nvPr/>
          </p:nvSpPr>
          <p:spPr>
            <a:xfrm>
              <a:off x="6019800" y="2209800"/>
              <a:ext cx="2057400" cy="2057400"/>
            </a:xfrm>
            <a:prstGeom prst="ellipse">
              <a:avLst/>
            </a:prstGeom>
            <a:solidFill>
              <a:srgbClr val="45D725">
                <a:alpha val="7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Phylogenetic/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Taxonomic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6781800" y="3657600"/>
              <a:ext cx="2057400" cy="2057400"/>
            </a:xfrm>
            <a:prstGeom prst="ellipse">
              <a:avLst/>
            </a:prstGeom>
            <a:solidFill>
              <a:srgbClr val="FFFF00">
                <a:alpha val="7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Functional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" name="Isosceles Triangle 2"/>
            <p:cNvSpPr/>
            <p:nvPr/>
          </p:nvSpPr>
          <p:spPr>
            <a:xfrm>
              <a:off x="6857999" y="4008968"/>
              <a:ext cx="351365" cy="288206"/>
            </a:xfrm>
            <a:custGeom>
              <a:avLst/>
              <a:gdLst>
                <a:gd name="connsiteX0" fmla="*/ 0 w 304800"/>
                <a:gd name="connsiteY0" fmla="*/ 304800 h 304800"/>
                <a:gd name="connsiteX1" fmla="*/ 152400 w 304800"/>
                <a:gd name="connsiteY1" fmla="*/ 0 h 304800"/>
                <a:gd name="connsiteX2" fmla="*/ 304800 w 304800"/>
                <a:gd name="connsiteY2" fmla="*/ 304800 h 304800"/>
                <a:gd name="connsiteX3" fmla="*/ 0 w 304800"/>
                <a:gd name="connsiteY3" fmla="*/ 304800 h 304800"/>
                <a:gd name="connsiteX0" fmla="*/ 0 w 304800"/>
                <a:gd name="connsiteY0" fmla="*/ 304800 h 304800"/>
                <a:gd name="connsiteX1" fmla="*/ 152400 w 304800"/>
                <a:gd name="connsiteY1" fmla="*/ 0 h 304800"/>
                <a:gd name="connsiteX2" fmla="*/ 304800 w 304800"/>
                <a:gd name="connsiteY2" fmla="*/ 304800 h 304800"/>
                <a:gd name="connsiteX3" fmla="*/ 0 w 304800"/>
                <a:gd name="connsiteY3" fmla="*/ 304800 h 304800"/>
                <a:gd name="connsiteX0" fmla="*/ 0 w 304800"/>
                <a:gd name="connsiteY0" fmla="*/ 304800 h 304800"/>
                <a:gd name="connsiteX1" fmla="*/ 152400 w 304800"/>
                <a:gd name="connsiteY1" fmla="*/ 0 h 304800"/>
                <a:gd name="connsiteX2" fmla="*/ 304800 w 304800"/>
                <a:gd name="connsiteY2" fmla="*/ 304800 h 304800"/>
                <a:gd name="connsiteX3" fmla="*/ 0 w 304800"/>
                <a:gd name="connsiteY3" fmla="*/ 304800 h 304800"/>
                <a:gd name="connsiteX0" fmla="*/ 0 w 304800"/>
                <a:gd name="connsiteY0" fmla="*/ 304800 h 313352"/>
                <a:gd name="connsiteX1" fmla="*/ 152400 w 304800"/>
                <a:gd name="connsiteY1" fmla="*/ 0 h 313352"/>
                <a:gd name="connsiteX2" fmla="*/ 304800 w 304800"/>
                <a:gd name="connsiteY2" fmla="*/ 304800 h 313352"/>
                <a:gd name="connsiteX3" fmla="*/ 0 w 304800"/>
                <a:gd name="connsiteY3" fmla="*/ 304800 h 313352"/>
                <a:gd name="connsiteX0" fmla="*/ 0 w 304800"/>
                <a:gd name="connsiteY0" fmla="*/ 304800 h 323018"/>
                <a:gd name="connsiteX1" fmla="*/ 152400 w 304800"/>
                <a:gd name="connsiteY1" fmla="*/ 0 h 323018"/>
                <a:gd name="connsiteX2" fmla="*/ 304800 w 304800"/>
                <a:gd name="connsiteY2" fmla="*/ 304800 h 323018"/>
                <a:gd name="connsiteX3" fmla="*/ 0 w 304800"/>
                <a:gd name="connsiteY3" fmla="*/ 304800 h 323018"/>
                <a:gd name="connsiteX0" fmla="*/ 0 w 304800"/>
                <a:gd name="connsiteY0" fmla="*/ 304800 h 323018"/>
                <a:gd name="connsiteX1" fmla="*/ 152400 w 304800"/>
                <a:gd name="connsiteY1" fmla="*/ 0 h 323018"/>
                <a:gd name="connsiteX2" fmla="*/ 304800 w 304800"/>
                <a:gd name="connsiteY2" fmla="*/ 304800 h 323018"/>
                <a:gd name="connsiteX3" fmla="*/ 0 w 304800"/>
                <a:gd name="connsiteY3" fmla="*/ 304800 h 323018"/>
                <a:gd name="connsiteX0" fmla="*/ 0 w 304800"/>
                <a:gd name="connsiteY0" fmla="*/ 304800 h 323018"/>
                <a:gd name="connsiteX1" fmla="*/ 152400 w 304800"/>
                <a:gd name="connsiteY1" fmla="*/ 0 h 323018"/>
                <a:gd name="connsiteX2" fmla="*/ 304800 w 304800"/>
                <a:gd name="connsiteY2" fmla="*/ 304800 h 323018"/>
                <a:gd name="connsiteX3" fmla="*/ 0 w 304800"/>
                <a:gd name="connsiteY3" fmla="*/ 304800 h 323018"/>
                <a:gd name="connsiteX0" fmla="*/ 0 w 304800"/>
                <a:gd name="connsiteY0" fmla="*/ 304800 h 323018"/>
                <a:gd name="connsiteX1" fmla="*/ 152400 w 304800"/>
                <a:gd name="connsiteY1" fmla="*/ 0 h 323018"/>
                <a:gd name="connsiteX2" fmla="*/ 304800 w 304800"/>
                <a:gd name="connsiteY2" fmla="*/ 304800 h 323018"/>
                <a:gd name="connsiteX3" fmla="*/ 0 w 304800"/>
                <a:gd name="connsiteY3" fmla="*/ 304800 h 323018"/>
                <a:gd name="connsiteX0" fmla="*/ 0 w 304800"/>
                <a:gd name="connsiteY0" fmla="*/ 304800 h 323018"/>
                <a:gd name="connsiteX1" fmla="*/ 152400 w 304800"/>
                <a:gd name="connsiteY1" fmla="*/ 0 h 323018"/>
                <a:gd name="connsiteX2" fmla="*/ 304800 w 304800"/>
                <a:gd name="connsiteY2" fmla="*/ 304800 h 323018"/>
                <a:gd name="connsiteX3" fmla="*/ 0 w 304800"/>
                <a:gd name="connsiteY3" fmla="*/ 304800 h 323018"/>
                <a:gd name="connsiteX0" fmla="*/ 0 w 287866"/>
                <a:gd name="connsiteY0" fmla="*/ 304800 h 323018"/>
                <a:gd name="connsiteX1" fmla="*/ 152400 w 287866"/>
                <a:gd name="connsiteY1" fmla="*/ 0 h 323018"/>
                <a:gd name="connsiteX2" fmla="*/ 287866 w 287866"/>
                <a:gd name="connsiteY2" fmla="*/ 304800 h 323018"/>
                <a:gd name="connsiteX3" fmla="*/ 0 w 287866"/>
                <a:gd name="connsiteY3" fmla="*/ 304800 h 323018"/>
                <a:gd name="connsiteX0" fmla="*/ 0 w 287866"/>
                <a:gd name="connsiteY0" fmla="*/ 304800 h 318103"/>
                <a:gd name="connsiteX1" fmla="*/ 152400 w 287866"/>
                <a:gd name="connsiteY1" fmla="*/ 0 h 318103"/>
                <a:gd name="connsiteX2" fmla="*/ 287866 w 287866"/>
                <a:gd name="connsiteY2" fmla="*/ 304800 h 318103"/>
                <a:gd name="connsiteX3" fmla="*/ 0 w 287866"/>
                <a:gd name="connsiteY3" fmla="*/ 304800 h 318103"/>
                <a:gd name="connsiteX0" fmla="*/ 0 w 287866"/>
                <a:gd name="connsiteY0" fmla="*/ 283633 h 296936"/>
                <a:gd name="connsiteX1" fmla="*/ 152400 w 287866"/>
                <a:gd name="connsiteY1" fmla="*/ 0 h 296936"/>
                <a:gd name="connsiteX2" fmla="*/ 287866 w 287866"/>
                <a:gd name="connsiteY2" fmla="*/ 283633 h 296936"/>
                <a:gd name="connsiteX3" fmla="*/ 0 w 287866"/>
                <a:gd name="connsiteY3" fmla="*/ 283633 h 296936"/>
                <a:gd name="connsiteX0" fmla="*/ 0 w 287866"/>
                <a:gd name="connsiteY0" fmla="*/ 283633 h 296936"/>
                <a:gd name="connsiteX1" fmla="*/ 152400 w 287866"/>
                <a:gd name="connsiteY1" fmla="*/ 0 h 296936"/>
                <a:gd name="connsiteX2" fmla="*/ 287866 w 287866"/>
                <a:gd name="connsiteY2" fmla="*/ 283633 h 296936"/>
                <a:gd name="connsiteX3" fmla="*/ 0 w 287866"/>
                <a:gd name="connsiteY3" fmla="*/ 283633 h 296936"/>
                <a:gd name="connsiteX0" fmla="*/ 0 w 287866"/>
                <a:gd name="connsiteY0" fmla="*/ 283633 h 296936"/>
                <a:gd name="connsiteX1" fmla="*/ 152400 w 287866"/>
                <a:gd name="connsiteY1" fmla="*/ 0 h 296936"/>
                <a:gd name="connsiteX2" fmla="*/ 287866 w 287866"/>
                <a:gd name="connsiteY2" fmla="*/ 283633 h 296936"/>
                <a:gd name="connsiteX3" fmla="*/ 0 w 287866"/>
                <a:gd name="connsiteY3" fmla="*/ 283633 h 296936"/>
                <a:gd name="connsiteX0" fmla="*/ 0 w 281092"/>
                <a:gd name="connsiteY0" fmla="*/ 292100 h 302141"/>
                <a:gd name="connsiteX1" fmla="*/ 145626 w 281092"/>
                <a:gd name="connsiteY1" fmla="*/ 0 h 302141"/>
                <a:gd name="connsiteX2" fmla="*/ 281092 w 281092"/>
                <a:gd name="connsiteY2" fmla="*/ 283633 h 302141"/>
                <a:gd name="connsiteX3" fmla="*/ 0 w 281092"/>
                <a:gd name="connsiteY3" fmla="*/ 292100 h 302141"/>
                <a:gd name="connsiteX0" fmla="*/ 0 w 281092"/>
                <a:gd name="connsiteY0" fmla="*/ 292100 h 302141"/>
                <a:gd name="connsiteX1" fmla="*/ 145626 w 281092"/>
                <a:gd name="connsiteY1" fmla="*/ 0 h 302141"/>
                <a:gd name="connsiteX2" fmla="*/ 281092 w 281092"/>
                <a:gd name="connsiteY2" fmla="*/ 283633 h 302141"/>
                <a:gd name="connsiteX3" fmla="*/ 0 w 281092"/>
                <a:gd name="connsiteY3" fmla="*/ 292100 h 302141"/>
                <a:gd name="connsiteX0" fmla="*/ 0 w 281092"/>
                <a:gd name="connsiteY0" fmla="*/ 292100 h 304008"/>
                <a:gd name="connsiteX1" fmla="*/ 145626 w 281092"/>
                <a:gd name="connsiteY1" fmla="*/ 0 h 304008"/>
                <a:gd name="connsiteX2" fmla="*/ 281092 w 281092"/>
                <a:gd name="connsiteY2" fmla="*/ 283633 h 304008"/>
                <a:gd name="connsiteX3" fmla="*/ 0 w 281092"/>
                <a:gd name="connsiteY3" fmla="*/ 292100 h 304008"/>
                <a:gd name="connsiteX0" fmla="*/ 0 w 281092"/>
                <a:gd name="connsiteY0" fmla="*/ 292100 h 304008"/>
                <a:gd name="connsiteX1" fmla="*/ 145626 w 281092"/>
                <a:gd name="connsiteY1" fmla="*/ 0 h 304008"/>
                <a:gd name="connsiteX2" fmla="*/ 281092 w 281092"/>
                <a:gd name="connsiteY2" fmla="*/ 283633 h 304008"/>
                <a:gd name="connsiteX3" fmla="*/ 0 w 281092"/>
                <a:gd name="connsiteY3" fmla="*/ 292100 h 304008"/>
                <a:gd name="connsiteX0" fmla="*/ 0 w 281092"/>
                <a:gd name="connsiteY0" fmla="*/ 292100 h 304008"/>
                <a:gd name="connsiteX1" fmla="*/ 145626 w 281092"/>
                <a:gd name="connsiteY1" fmla="*/ 0 h 304008"/>
                <a:gd name="connsiteX2" fmla="*/ 281092 w 281092"/>
                <a:gd name="connsiteY2" fmla="*/ 283633 h 304008"/>
                <a:gd name="connsiteX3" fmla="*/ 0 w 281092"/>
                <a:gd name="connsiteY3" fmla="*/ 292100 h 304008"/>
                <a:gd name="connsiteX0" fmla="*/ 0 w 270932"/>
                <a:gd name="connsiteY0" fmla="*/ 287866 h 301177"/>
                <a:gd name="connsiteX1" fmla="*/ 135466 w 270932"/>
                <a:gd name="connsiteY1" fmla="*/ 0 h 301177"/>
                <a:gd name="connsiteX2" fmla="*/ 270932 w 270932"/>
                <a:gd name="connsiteY2" fmla="*/ 283633 h 301177"/>
                <a:gd name="connsiteX3" fmla="*/ 0 w 270932"/>
                <a:gd name="connsiteY3" fmla="*/ 287866 h 301177"/>
                <a:gd name="connsiteX0" fmla="*/ 0 w 264158"/>
                <a:gd name="connsiteY0" fmla="*/ 287866 h 304851"/>
                <a:gd name="connsiteX1" fmla="*/ 135466 w 264158"/>
                <a:gd name="connsiteY1" fmla="*/ 0 h 304851"/>
                <a:gd name="connsiteX2" fmla="*/ 264158 w 264158"/>
                <a:gd name="connsiteY2" fmla="*/ 292099 h 304851"/>
                <a:gd name="connsiteX3" fmla="*/ 0 w 264158"/>
                <a:gd name="connsiteY3" fmla="*/ 287866 h 304851"/>
                <a:gd name="connsiteX0" fmla="*/ 0 w 264158"/>
                <a:gd name="connsiteY0" fmla="*/ 287866 h 304851"/>
                <a:gd name="connsiteX1" fmla="*/ 135466 w 264158"/>
                <a:gd name="connsiteY1" fmla="*/ 0 h 304851"/>
                <a:gd name="connsiteX2" fmla="*/ 264158 w 264158"/>
                <a:gd name="connsiteY2" fmla="*/ 292099 h 304851"/>
                <a:gd name="connsiteX3" fmla="*/ 0 w 264158"/>
                <a:gd name="connsiteY3" fmla="*/ 287866 h 304851"/>
                <a:gd name="connsiteX0" fmla="*/ 0 w 264158"/>
                <a:gd name="connsiteY0" fmla="*/ 287866 h 306498"/>
                <a:gd name="connsiteX1" fmla="*/ 135466 w 264158"/>
                <a:gd name="connsiteY1" fmla="*/ 0 h 306498"/>
                <a:gd name="connsiteX2" fmla="*/ 264158 w 264158"/>
                <a:gd name="connsiteY2" fmla="*/ 292099 h 306498"/>
                <a:gd name="connsiteX3" fmla="*/ 0 w 264158"/>
                <a:gd name="connsiteY3" fmla="*/ 287866 h 306498"/>
                <a:gd name="connsiteX0" fmla="*/ 0 w 264158"/>
                <a:gd name="connsiteY0" fmla="*/ 275166 h 293798"/>
                <a:gd name="connsiteX1" fmla="*/ 128693 w 264158"/>
                <a:gd name="connsiteY1" fmla="*/ 0 h 293798"/>
                <a:gd name="connsiteX2" fmla="*/ 264158 w 264158"/>
                <a:gd name="connsiteY2" fmla="*/ 279399 h 293798"/>
                <a:gd name="connsiteX3" fmla="*/ 0 w 264158"/>
                <a:gd name="connsiteY3" fmla="*/ 275166 h 293798"/>
                <a:gd name="connsiteX0" fmla="*/ 0 w 264158"/>
                <a:gd name="connsiteY0" fmla="*/ 262466 h 281098"/>
                <a:gd name="connsiteX1" fmla="*/ 128693 w 264158"/>
                <a:gd name="connsiteY1" fmla="*/ 0 h 281098"/>
                <a:gd name="connsiteX2" fmla="*/ 264158 w 264158"/>
                <a:gd name="connsiteY2" fmla="*/ 266699 h 281098"/>
                <a:gd name="connsiteX3" fmla="*/ 0 w 264158"/>
                <a:gd name="connsiteY3" fmla="*/ 262466 h 281098"/>
                <a:gd name="connsiteX0" fmla="*/ 0 w 270932"/>
                <a:gd name="connsiteY0" fmla="*/ 275166 h 288206"/>
                <a:gd name="connsiteX1" fmla="*/ 135467 w 270932"/>
                <a:gd name="connsiteY1" fmla="*/ 0 h 288206"/>
                <a:gd name="connsiteX2" fmla="*/ 270932 w 270932"/>
                <a:gd name="connsiteY2" fmla="*/ 266699 h 288206"/>
                <a:gd name="connsiteX3" fmla="*/ 0 w 270932"/>
                <a:gd name="connsiteY3" fmla="*/ 275166 h 288206"/>
                <a:gd name="connsiteX0" fmla="*/ 0 w 284478"/>
                <a:gd name="connsiteY0" fmla="*/ 270933 h 285549"/>
                <a:gd name="connsiteX1" fmla="*/ 149013 w 284478"/>
                <a:gd name="connsiteY1" fmla="*/ 0 h 285549"/>
                <a:gd name="connsiteX2" fmla="*/ 284478 w 284478"/>
                <a:gd name="connsiteY2" fmla="*/ 266699 h 285549"/>
                <a:gd name="connsiteX3" fmla="*/ 0 w 284478"/>
                <a:gd name="connsiteY3" fmla="*/ 270933 h 285549"/>
                <a:gd name="connsiteX0" fmla="*/ 0 w 281091"/>
                <a:gd name="connsiteY0" fmla="*/ 275166 h 288206"/>
                <a:gd name="connsiteX1" fmla="*/ 145626 w 281091"/>
                <a:gd name="connsiteY1" fmla="*/ 0 h 288206"/>
                <a:gd name="connsiteX2" fmla="*/ 281091 w 281091"/>
                <a:gd name="connsiteY2" fmla="*/ 266699 h 288206"/>
                <a:gd name="connsiteX3" fmla="*/ 0 w 281091"/>
                <a:gd name="connsiteY3" fmla="*/ 275166 h 288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091" h="288206">
                  <a:moveTo>
                    <a:pt x="0" y="275166"/>
                  </a:moveTo>
                  <a:cubicBezTo>
                    <a:pt x="33866" y="160091"/>
                    <a:pt x="84048" y="79665"/>
                    <a:pt x="145626" y="0"/>
                  </a:cubicBezTo>
                  <a:cubicBezTo>
                    <a:pt x="194580" y="77743"/>
                    <a:pt x="253998" y="151624"/>
                    <a:pt x="281091" y="266699"/>
                  </a:cubicBezTo>
                  <a:cubicBezTo>
                    <a:pt x="176410" y="287099"/>
                    <a:pt x="92673" y="298643"/>
                    <a:pt x="0" y="275166"/>
                  </a:cubicBezTo>
                  <a:close/>
                </a:path>
              </a:pathLst>
            </a:custGeom>
            <a:solidFill>
              <a:srgbClr val="0E57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3" name="Curved Connector 22"/>
          <p:cNvCxnSpPr/>
          <p:nvPr/>
        </p:nvCxnSpPr>
        <p:spPr>
          <a:xfrm>
            <a:off x="5747132" y="3424535"/>
            <a:ext cx="1263268" cy="766465"/>
          </a:xfrm>
          <a:prstGeom prst="curvedConnector3">
            <a:avLst>
              <a:gd name="adj1" fmla="val 50000"/>
            </a:avLst>
          </a:prstGeom>
          <a:ln w="28575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4"/>
          <p:cNvSpPr txBox="1">
            <a:spLocks noChangeArrowheads="1"/>
          </p:cNvSpPr>
          <p:nvPr/>
        </p:nvSpPr>
        <p:spPr bwMode="auto">
          <a:xfrm>
            <a:off x="1524000" y="457200"/>
            <a:ext cx="5808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0752E7"/>
                </a:solidFill>
                <a:latin typeface="Calibri" pitchFamily="34" charset="0"/>
              </a:rPr>
              <a:t>Dimensions of Biodiversity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1227416"/>
            <a:ext cx="8458200" cy="3877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/>
            <a:r>
              <a:rPr lang="en-US" sz="2400" b="1" dirty="0" smtClean="0"/>
              <a:t>FY2010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200" dirty="0" smtClean="0"/>
              <a:t>290 letters of intent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200" dirty="0" smtClean="0"/>
              <a:t>195 proposals reviewed in 2 panels 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200" dirty="0" smtClean="0"/>
              <a:t>13 research awards and one joint U.S.-China IRCN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200" dirty="0" smtClean="0"/>
              <a:t>$23.7 M committed from 2 BIO Divisions, GEO and OPP</a:t>
            </a:r>
          </a:p>
          <a:p>
            <a:pPr marL="230188" indent="-230188">
              <a:buFont typeface="Arial" pitchFamily="34" charset="0"/>
              <a:buChar char="•"/>
            </a:pPr>
            <a:endParaRPr lang="en-US" sz="2200" dirty="0" smtClean="0"/>
          </a:p>
          <a:p>
            <a:pPr marL="230188" indent="-230188"/>
            <a:r>
              <a:rPr lang="en-US" sz="2400" b="1" dirty="0" smtClean="0"/>
              <a:t>FY2011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200" dirty="0" smtClean="0"/>
              <a:t>116 proposals reviewed in 1 panel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200" dirty="0" smtClean="0"/>
              <a:t>11 research </a:t>
            </a:r>
            <a:r>
              <a:rPr lang="en-US" sz="2200" dirty="0"/>
              <a:t>awards and one joint U.S.-China IRCN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200" dirty="0" smtClean="0"/>
              <a:t>$26.6 M committed from 4 BIO Divisions, GEO, and OISE</a:t>
            </a:r>
            <a:endParaRPr lang="en-US" sz="2200" b="1" dirty="0" smtClean="0"/>
          </a:p>
          <a:p>
            <a:pPr marL="230188" indent="-230188"/>
            <a:endParaRPr lang="en-US" sz="22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4953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00" b="1" dirty="0" smtClean="0">
                <a:solidFill>
                  <a:srgbClr val="0752E7"/>
                </a:solidFill>
              </a:rPr>
              <a:t>Panelist quotes</a:t>
            </a:r>
          </a:p>
          <a:p>
            <a:pPr algn="ctr"/>
            <a:r>
              <a:rPr lang="en-US" sz="2000" b="1" i="1" dirty="0" smtClean="0">
                <a:solidFill>
                  <a:srgbClr val="0752E7"/>
                </a:solidFill>
              </a:rPr>
              <a:t> “This has pushed the community beyond business as usual.”</a:t>
            </a:r>
          </a:p>
          <a:p>
            <a:pPr algn="ctr"/>
            <a:r>
              <a:rPr lang="en-US" sz="2000" b="1" i="1" dirty="0" smtClean="0">
                <a:solidFill>
                  <a:srgbClr val="0752E7"/>
                </a:solidFill>
              </a:rPr>
              <a:t>“[Dimensions] will accomplish in 10-15 years what would ordinarily take 50 years”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924800" cy="990600"/>
          </a:xfrm>
        </p:spPr>
        <p:txBody>
          <a:bodyPr>
            <a:normAutofit fontScale="90000"/>
          </a:bodyPr>
          <a:lstStyle/>
          <a:p>
            <a:r>
              <a:rPr lang="en-US" sz="3600" b="1" i="1" dirty="0">
                <a:solidFill>
                  <a:srgbClr val="0752E7"/>
                </a:solidFill>
                <a:latin typeface="Calibri" pitchFamily="34" charset="0"/>
              </a:rPr>
              <a:t>Dimensions of </a:t>
            </a:r>
            <a:r>
              <a:rPr lang="en-US" sz="3600" b="1" i="1" dirty="0" smtClean="0">
                <a:solidFill>
                  <a:srgbClr val="0752E7"/>
                </a:solidFill>
                <a:latin typeface="Calibri" pitchFamily="34" charset="0"/>
              </a:rPr>
              <a:t>Biodiversity</a:t>
            </a:r>
            <a:br>
              <a:rPr lang="en-US" sz="3600" b="1" i="1" dirty="0" smtClean="0">
                <a:solidFill>
                  <a:srgbClr val="0752E7"/>
                </a:solidFill>
                <a:latin typeface="Calibri" pitchFamily="34" charset="0"/>
              </a:rPr>
            </a:br>
            <a:r>
              <a:rPr lang="en-US" sz="2700" dirty="0" smtClean="0"/>
              <a:t>A Sampling of Funded Projects</a:t>
            </a:r>
            <a:endParaRPr lang="en-US" sz="27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9249490"/>
              </p:ext>
            </p:extLst>
          </p:nvPr>
        </p:nvGraphicFramePr>
        <p:xfrm>
          <a:off x="152400" y="1260564"/>
          <a:ext cx="7924800" cy="4987836"/>
        </p:xfrm>
        <a:graphic>
          <a:graphicData uri="http://schemas.openxmlformats.org/drawingml/2006/table">
            <a:tbl>
              <a:tblPr/>
              <a:tblGrid>
                <a:gridCol w="803732"/>
                <a:gridCol w="4324079"/>
                <a:gridCol w="1631576"/>
                <a:gridCol w="1165413"/>
              </a:tblGrid>
              <a:tr h="472777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1046113</a:t>
                      </a:r>
                    </a:p>
                  </a:txBody>
                  <a:tcPr marL="8346" marR="8346" marT="8346" marB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IRCN: Diversity and Forest Change: Characterizing functional, phylogenetic and genetic contributions to diversity gradients and dynamics in tree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communities</a:t>
                      </a:r>
                    </a:p>
                  </a:txBody>
                  <a:tcPr marL="8346" marR="8346" marT="8346" marB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Stuart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Davies</a:t>
                      </a:r>
                    </a:p>
                  </a:txBody>
                  <a:tcPr marL="8346" marR="8346" marT="8346" marB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Harvard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6" marR="8346" marT="8346" marB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2777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1046153</a:t>
                      </a:r>
                    </a:p>
                  </a:txBody>
                  <a:tcPr marL="8346" marR="8346" marT="8346" marB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Genomics, functional roles, and diversity of the symbiotic gut microbiotae of honey bees and bumble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bees</a:t>
                      </a:r>
                    </a:p>
                  </a:txBody>
                  <a:tcPr marL="8346" marR="8346" marT="8346" marB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Nancy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Moran</a:t>
                      </a:r>
                    </a:p>
                  </a:txBody>
                  <a:tcPr marL="8346" marR="8346" marT="8346" marB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6" marR="8346" marT="8346" marB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2777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1046408</a:t>
                      </a:r>
                    </a:p>
                  </a:txBody>
                  <a:tcPr marL="8346" marR="8346" marT="8346" marB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 integrative traits-based approach to predicting variation in vulnerability of tropical and temperate stream biodiversity to climate change</a:t>
                      </a:r>
                    </a:p>
                  </a:txBody>
                  <a:tcPr marL="8346" marR="8346" marT="8346" marB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Leroy Poff</a:t>
                      </a:r>
                    </a:p>
                  </a:txBody>
                  <a:tcPr marL="8346" marR="8346" marT="8346" marB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Colorado State </a:t>
                      </a:r>
                    </a:p>
                  </a:txBody>
                  <a:tcPr marL="8346" marR="8346" marT="8346" marB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2777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1046121</a:t>
                      </a:r>
                    </a:p>
                  </a:txBody>
                  <a:tcPr marL="8346" marR="8346" marT="8346" marB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 evolutionary history predict how changes in biodiversity impact the productivity of ecosystems?</a:t>
                      </a:r>
                    </a:p>
                  </a:txBody>
                  <a:tcPr marL="8346" marR="8346" marT="8346" marB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Bradley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Cardinale</a:t>
                      </a:r>
                    </a:p>
                  </a:txBody>
                  <a:tcPr marL="8346" marR="8346" marT="8346" marB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U. Michigan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 Arbor</a:t>
                      </a:r>
                    </a:p>
                  </a:txBody>
                  <a:tcPr marL="8346" marR="8346" marT="8346" marB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2777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1046413</a:t>
                      </a:r>
                    </a:p>
                  </a:txBody>
                  <a:tcPr marL="8346" marR="8346" marT="8346" marB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Shedding light on viral dark matter - genetic, taxonomic, and functional diversity of coral reef viromes</a:t>
                      </a:r>
                    </a:p>
                  </a:txBody>
                  <a:tcPr marL="8346" marR="8346" marT="8346" marB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Forest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Rohwer</a:t>
                      </a:r>
                    </a:p>
                  </a:txBody>
                  <a:tcPr marL="8346" marR="8346" marT="8346" marB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Diego State </a:t>
                      </a:r>
                    </a:p>
                  </a:txBody>
                  <a:tcPr marL="8346" marR="8346" marT="8346" marB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2777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1136586</a:t>
                      </a:r>
                    </a:p>
                  </a:txBody>
                  <a:tcPr marL="8346" marR="8346" marT="8346" marB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Integrating genetic, taxonomic, and functional diversity of tetrapods across the Americas and through extinction risk</a:t>
                      </a:r>
                    </a:p>
                  </a:txBody>
                  <a:tcPr marL="8346" marR="8346" marT="8346" marB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Thomas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Brooks</a:t>
                      </a:r>
                    </a:p>
                  </a:txBody>
                  <a:tcPr marL="8346" marR="8346" marT="8346" marB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NatureServe</a:t>
                      </a:r>
                    </a:p>
                  </a:txBody>
                  <a:tcPr marL="8346" marR="8346" marT="8346" marB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1219200"/>
            <a:ext cx="914400" cy="1127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2286000"/>
            <a:ext cx="914400" cy="918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9600" y="0"/>
            <a:ext cx="914400" cy="1220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29600" y="3160395"/>
            <a:ext cx="914400" cy="9544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29600" y="4099727"/>
            <a:ext cx="914400" cy="13866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29600" y="5483902"/>
            <a:ext cx="914400" cy="137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782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i="1" dirty="0" smtClean="0">
                <a:solidFill>
                  <a:srgbClr val="0752E7"/>
                </a:solidFill>
                <a:latin typeface="Calibri" pitchFamily="34" charset="0"/>
              </a:rPr>
              <a:t>Dimensions of Biodiversity</a:t>
            </a:r>
            <a:endParaRPr lang="en-US" sz="4000" dirty="0"/>
          </a:p>
        </p:txBody>
      </p:sp>
      <p:sp>
        <p:nvSpPr>
          <p:cNvPr id="5" name="Pentagon 4"/>
          <p:cNvSpPr/>
          <p:nvPr/>
        </p:nvSpPr>
        <p:spPr>
          <a:xfrm>
            <a:off x="3160294" y="3935763"/>
            <a:ext cx="5485440" cy="551803"/>
          </a:xfrm>
          <a:prstGeom prst="homePlate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" name="Pentagon 5"/>
          <p:cNvSpPr/>
          <p:nvPr/>
        </p:nvSpPr>
        <p:spPr>
          <a:xfrm>
            <a:off x="3166469" y="3380271"/>
            <a:ext cx="5485440" cy="551803"/>
          </a:xfrm>
          <a:prstGeom prst="homePlat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Pentagon 6"/>
          <p:cNvSpPr/>
          <p:nvPr/>
        </p:nvSpPr>
        <p:spPr>
          <a:xfrm>
            <a:off x="3163394" y="2824778"/>
            <a:ext cx="5485440" cy="551803"/>
          </a:xfrm>
          <a:prstGeom prst="homePlate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Pentagon 7"/>
          <p:cNvSpPr/>
          <p:nvPr/>
        </p:nvSpPr>
        <p:spPr>
          <a:xfrm>
            <a:off x="3160318" y="2269286"/>
            <a:ext cx="5485440" cy="551803"/>
          </a:xfrm>
          <a:prstGeom prst="homePlat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" name="Pentagon 8"/>
          <p:cNvSpPr/>
          <p:nvPr/>
        </p:nvSpPr>
        <p:spPr>
          <a:xfrm>
            <a:off x="3157243" y="1702758"/>
            <a:ext cx="5485440" cy="551803"/>
          </a:xfrm>
          <a:prstGeom prst="homePlate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51253" y="1690474"/>
            <a:ext cx="2109073" cy="559161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1253" y="2249635"/>
            <a:ext cx="2109073" cy="559161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51253" y="2818317"/>
            <a:ext cx="2109073" cy="559161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51253" y="3377478"/>
            <a:ext cx="2109073" cy="559161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1253" y="3936639"/>
            <a:ext cx="2109073" cy="559161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1592549" y="1744332"/>
            <a:ext cx="103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cs typeface="Times New Roman" pitchFamily="18" charset="0"/>
              </a:rPr>
              <a:t>Research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1037632" y="2302300"/>
            <a:ext cx="2014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cs typeface="Times New Roman" pitchFamily="18" charset="0"/>
              </a:rPr>
              <a:t>Cyberinfrastructure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17" name="TextBox 12"/>
          <p:cNvSpPr txBox="1"/>
          <p:nvPr/>
        </p:nvSpPr>
        <p:spPr>
          <a:xfrm>
            <a:off x="1489025" y="2851170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cs typeface="Times New Roman" pitchFamily="18" charset="0"/>
              </a:rPr>
              <a:t>Collections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491492" y="3420623"/>
            <a:ext cx="1163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cs typeface="Times New Roman" pitchFamily="18" charset="0"/>
              </a:rPr>
              <a:t>Workforce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1540789" y="3979784"/>
            <a:ext cx="105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cs typeface="Times New Roman" pitchFamily="18" charset="0"/>
              </a:rPr>
              <a:t>Synthesis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978441" y="1106635"/>
            <a:ext cx="25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 smtClean="0"/>
              <a:t>Streams of activity</a:t>
            </a:r>
            <a:endParaRPr lang="en-US" sz="2400" b="1" i="1" dirty="0"/>
          </a:p>
        </p:txBody>
      </p:sp>
      <p:sp>
        <p:nvSpPr>
          <p:cNvPr id="21" name="TextBox 22"/>
          <p:cNvSpPr txBox="1"/>
          <p:nvPr/>
        </p:nvSpPr>
        <p:spPr>
          <a:xfrm>
            <a:off x="3198797" y="1716234"/>
            <a:ext cx="5482357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400" dirty="0" smtClean="0"/>
              <a:t>An integrated understanding of the key but unknown dimensions of biodiversity on earth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3195816" y="2259815"/>
            <a:ext cx="5248273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400" dirty="0"/>
              <a:t>I</a:t>
            </a:r>
            <a:r>
              <a:rPr lang="en-US" sz="1400" dirty="0" smtClean="0"/>
              <a:t>nformatics and infrastructure that support accessible, interoperable information capability for dimensions of biodiversity</a:t>
            </a:r>
          </a:p>
        </p:txBody>
      </p:sp>
      <p:sp>
        <p:nvSpPr>
          <p:cNvPr id="23" name="TextBox 24"/>
          <p:cNvSpPr txBox="1"/>
          <p:nvPr/>
        </p:nvSpPr>
        <p:spPr>
          <a:xfrm>
            <a:off x="3170998" y="2869414"/>
            <a:ext cx="5668202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400" dirty="0" smtClean="0"/>
              <a:t>Digitization of collections and enhanced physical infrastructure to link to cyberinfrastructure and leverage the enormous investments of the past</a:t>
            </a:r>
          </a:p>
        </p:txBody>
      </p:sp>
      <p:sp>
        <p:nvSpPr>
          <p:cNvPr id="24" name="TextBox 25"/>
          <p:cNvSpPr txBox="1"/>
          <p:nvPr/>
        </p:nvSpPr>
        <p:spPr>
          <a:xfrm>
            <a:off x="3239347" y="3392635"/>
            <a:ext cx="5752253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400" spc="-20" dirty="0" smtClean="0"/>
              <a:t>A diverse, interdisciplinary, globally-engaged, scientific workforce capable of transforming and communicating our understanding of biodiversity on Earth</a:t>
            </a:r>
          </a:p>
        </p:txBody>
      </p:sp>
      <p:sp>
        <p:nvSpPr>
          <p:cNvPr id="25" name="TextBox 26"/>
          <p:cNvSpPr txBox="1"/>
          <p:nvPr/>
        </p:nvSpPr>
        <p:spPr>
          <a:xfrm>
            <a:off x="3261717" y="3936216"/>
            <a:ext cx="5272683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400" dirty="0" smtClean="0"/>
              <a:t>Scientific analyses and syntheses that generate and disseminate useful information for scientists, educators and decision makers</a:t>
            </a:r>
          </a:p>
        </p:txBody>
      </p:sp>
      <p:sp>
        <p:nvSpPr>
          <p:cNvPr id="26" name="TextBox 27"/>
          <p:cNvSpPr txBox="1"/>
          <p:nvPr/>
        </p:nvSpPr>
        <p:spPr>
          <a:xfrm>
            <a:off x="5198534" y="1106635"/>
            <a:ext cx="159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 smtClean="0"/>
              <a:t>2020 Goals</a:t>
            </a:r>
            <a:endParaRPr lang="en-US" sz="2400" b="1" i="1" dirty="0"/>
          </a:p>
        </p:txBody>
      </p:sp>
      <p:sp>
        <p:nvSpPr>
          <p:cNvPr id="27" name="TextBox 36"/>
          <p:cNvSpPr txBox="1"/>
          <p:nvPr/>
        </p:nvSpPr>
        <p:spPr>
          <a:xfrm>
            <a:off x="1752600" y="5257800"/>
            <a:ext cx="1389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cs typeface="Times New Roman" pitchFamily="18" charset="0"/>
              </a:rPr>
              <a:t>Planning &amp; Partnering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8" name="TextBox 37"/>
          <p:cNvSpPr txBox="1"/>
          <p:nvPr/>
        </p:nvSpPr>
        <p:spPr>
          <a:xfrm>
            <a:off x="3424215" y="5257800"/>
            <a:ext cx="152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cs typeface="Times New Roman" pitchFamily="18" charset="0"/>
              </a:rPr>
              <a:t>Base lining &amp; synchronizing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1" name="TextBox 41"/>
          <p:cNvSpPr txBox="1"/>
          <p:nvPr/>
        </p:nvSpPr>
        <p:spPr>
          <a:xfrm>
            <a:off x="304800" y="5177135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 smtClean="0"/>
              <a:t>Approach:</a:t>
            </a:r>
            <a:endParaRPr lang="en-US" sz="2400" b="1" i="1" dirty="0"/>
          </a:p>
        </p:txBody>
      </p:sp>
      <p:sp>
        <p:nvSpPr>
          <p:cNvPr id="32" name="TextBox 49"/>
          <p:cNvSpPr txBox="1"/>
          <p:nvPr/>
        </p:nvSpPr>
        <p:spPr>
          <a:xfrm>
            <a:off x="5230175" y="5257800"/>
            <a:ext cx="1193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cs typeface="Times New Roman" pitchFamily="18" charset="0"/>
              </a:rPr>
              <a:t>Assessing progress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3" name="TextBox 50"/>
          <p:cNvSpPr txBox="1"/>
          <p:nvPr/>
        </p:nvSpPr>
        <p:spPr>
          <a:xfrm>
            <a:off x="6705600" y="5257800"/>
            <a:ext cx="2267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cs typeface="Times New Roman" pitchFamily="18" charset="0"/>
              </a:rPr>
              <a:t>Aligning investments with emerging priorities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124200" y="5410200"/>
            <a:ext cx="152400" cy="152400"/>
          </a:xfrm>
          <a:prstGeom prst="ellipse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4953000" y="5410200"/>
            <a:ext cx="152400" cy="152400"/>
          </a:xfrm>
          <a:prstGeom prst="ellipse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6477000" y="5410200"/>
            <a:ext cx="152400" cy="152400"/>
          </a:xfrm>
          <a:prstGeom prst="ellipse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entagon 84"/>
          <p:cNvSpPr/>
          <p:nvPr/>
        </p:nvSpPr>
        <p:spPr>
          <a:xfrm rot="10800000">
            <a:off x="5257800" y="228600"/>
            <a:ext cx="3581400" cy="1143000"/>
          </a:xfrm>
          <a:prstGeom prst="homePlate">
            <a:avLst/>
          </a:prstGeom>
          <a:solidFill>
            <a:schemeClr val="bg1"/>
          </a:solidFill>
          <a:ln w="63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5728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752E7"/>
                </a:solidFill>
              </a:rPr>
              <a:t>Dimensions of Biodiversity</a:t>
            </a:r>
          </a:p>
          <a:p>
            <a:pPr algn="ctr"/>
            <a:r>
              <a:rPr lang="en-US" b="1" i="1" dirty="0" smtClean="0">
                <a:solidFill>
                  <a:srgbClr val="0752E7"/>
                </a:solidFill>
              </a:rPr>
              <a:t>CONCEPTUAL TIMELINE</a:t>
            </a:r>
            <a:endParaRPr lang="en-US" b="1" i="1" dirty="0">
              <a:solidFill>
                <a:srgbClr val="0752E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2468" y="1714005"/>
            <a:ext cx="510639" cy="491539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74276" y="1714005"/>
            <a:ext cx="510639" cy="491539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90458" y="1714005"/>
            <a:ext cx="510639" cy="491539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54141" y="1714005"/>
            <a:ext cx="510639" cy="491539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994075" y="1714005"/>
            <a:ext cx="510639" cy="491539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306286" y="1714005"/>
            <a:ext cx="510639" cy="491539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Box 5"/>
          <p:cNvSpPr txBox="1">
            <a:spLocks noChangeAspect="1" noChangeArrowheads="1"/>
          </p:cNvSpPr>
          <p:nvPr/>
        </p:nvSpPr>
        <p:spPr bwMode="auto">
          <a:xfrm>
            <a:off x="1317353" y="1730583"/>
            <a:ext cx="48603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Arial" charset="0"/>
              </a:rPr>
              <a:t>2010</a:t>
            </a:r>
            <a:endParaRPr lang="en-US" sz="1050" dirty="0">
              <a:latin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93668" y="1692483"/>
            <a:ext cx="533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5"/>
          <p:cNvSpPr txBox="1">
            <a:spLocks noChangeAspect="1" noChangeArrowheads="1"/>
          </p:cNvSpPr>
          <p:nvPr/>
        </p:nvSpPr>
        <p:spPr bwMode="auto">
          <a:xfrm>
            <a:off x="1982371" y="1730583"/>
            <a:ext cx="48603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Arial" charset="0"/>
              </a:rPr>
              <a:t>2011</a:t>
            </a:r>
            <a:endParaRPr lang="en-US" sz="1050" dirty="0">
              <a:latin typeface="Arial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958686" y="1692483"/>
            <a:ext cx="533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5"/>
          <p:cNvSpPr txBox="1">
            <a:spLocks noChangeAspect="1" noChangeArrowheads="1"/>
          </p:cNvSpPr>
          <p:nvPr/>
        </p:nvSpPr>
        <p:spPr bwMode="auto">
          <a:xfrm>
            <a:off x="2647389" y="1730583"/>
            <a:ext cx="48603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Arial" charset="0"/>
              </a:rPr>
              <a:t>2012</a:t>
            </a:r>
            <a:endParaRPr lang="en-US" sz="1050" dirty="0">
              <a:latin typeface="Arial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623704" y="1692483"/>
            <a:ext cx="533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5"/>
          <p:cNvSpPr txBox="1">
            <a:spLocks noChangeAspect="1" noChangeArrowheads="1"/>
          </p:cNvSpPr>
          <p:nvPr/>
        </p:nvSpPr>
        <p:spPr bwMode="auto">
          <a:xfrm>
            <a:off x="3312407" y="1730583"/>
            <a:ext cx="48603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Arial" charset="0"/>
              </a:rPr>
              <a:t>2013</a:t>
            </a:r>
            <a:endParaRPr lang="en-US" sz="1050" dirty="0">
              <a:latin typeface="Arial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288722" y="1692483"/>
            <a:ext cx="533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5"/>
          <p:cNvSpPr txBox="1">
            <a:spLocks noChangeAspect="1" noChangeArrowheads="1"/>
          </p:cNvSpPr>
          <p:nvPr/>
        </p:nvSpPr>
        <p:spPr bwMode="auto">
          <a:xfrm>
            <a:off x="3977425" y="1730583"/>
            <a:ext cx="48603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Arial" charset="0"/>
              </a:rPr>
              <a:t>2014</a:t>
            </a:r>
            <a:endParaRPr lang="en-US" sz="1050" dirty="0">
              <a:latin typeface="Arial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953740" y="1692483"/>
            <a:ext cx="533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5"/>
          <p:cNvSpPr txBox="1">
            <a:spLocks noChangeAspect="1" noChangeArrowheads="1"/>
          </p:cNvSpPr>
          <p:nvPr/>
        </p:nvSpPr>
        <p:spPr bwMode="auto">
          <a:xfrm>
            <a:off x="4642443" y="1730583"/>
            <a:ext cx="48603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Arial" charset="0"/>
              </a:rPr>
              <a:t>2015</a:t>
            </a:r>
            <a:endParaRPr lang="en-US" sz="1050" dirty="0">
              <a:latin typeface="Arial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18758" y="1692483"/>
            <a:ext cx="533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5"/>
          <p:cNvSpPr txBox="1">
            <a:spLocks noChangeAspect="1" noChangeArrowheads="1"/>
          </p:cNvSpPr>
          <p:nvPr/>
        </p:nvSpPr>
        <p:spPr bwMode="auto">
          <a:xfrm>
            <a:off x="5307461" y="1730583"/>
            <a:ext cx="48603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Arial" charset="0"/>
              </a:rPr>
              <a:t>2016</a:t>
            </a:r>
            <a:endParaRPr lang="en-US" sz="1050" dirty="0">
              <a:latin typeface="Arial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283776" y="1692483"/>
            <a:ext cx="533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5"/>
          <p:cNvSpPr txBox="1">
            <a:spLocks noChangeAspect="1" noChangeArrowheads="1"/>
          </p:cNvSpPr>
          <p:nvPr/>
        </p:nvSpPr>
        <p:spPr bwMode="auto">
          <a:xfrm>
            <a:off x="5972479" y="1730583"/>
            <a:ext cx="48603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Arial" charset="0"/>
              </a:rPr>
              <a:t>2017</a:t>
            </a:r>
            <a:endParaRPr lang="en-US" sz="1050" dirty="0">
              <a:latin typeface="Arial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5948794" y="1692483"/>
            <a:ext cx="533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5"/>
          <p:cNvSpPr txBox="1">
            <a:spLocks noChangeAspect="1" noChangeArrowheads="1"/>
          </p:cNvSpPr>
          <p:nvPr/>
        </p:nvSpPr>
        <p:spPr bwMode="auto">
          <a:xfrm>
            <a:off x="6637497" y="1730583"/>
            <a:ext cx="48603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Arial" charset="0"/>
              </a:rPr>
              <a:t>2018</a:t>
            </a:r>
            <a:endParaRPr lang="en-US" sz="1050" dirty="0">
              <a:latin typeface="Arial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6613812" y="1692483"/>
            <a:ext cx="533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5"/>
          <p:cNvSpPr txBox="1">
            <a:spLocks noChangeAspect="1" noChangeArrowheads="1"/>
          </p:cNvSpPr>
          <p:nvPr/>
        </p:nvSpPr>
        <p:spPr bwMode="auto">
          <a:xfrm>
            <a:off x="7302515" y="1730583"/>
            <a:ext cx="48603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Arial" charset="0"/>
              </a:rPr>
              <a:t>2019</a:t>
            </a:r>
            <a:endParaRPr lang="en-US" sz="1050" dirty="0">
              <a:latin typeface="Arial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7278830" y="1692483"/>
            <a:ext cx="533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5"/>
          <p:cNvSpPr txBox="1">
            <a:spLocks noChangeAspect="1" noChangeArrowheads="1"/>
          </p:cNvSpPr>
          <p:nvPr/>
        </p:nvSpPr>
        <p:spPr bwMode="auto">
          <a:xfrm>
            <a:off x="7967535" y="1730583"/>
            <a:ext cx="48603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Arial" charset="0"/>
              </a:rPr>
              <a:t>2020</a:t>
            </a:r>
            <a:endParaRPr lang="en-US" sz="1050" dirty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7943850" y="1692483"/>
            <a:ext cx="533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5"/>
          <p:cNvSpPr txBox="1">
            <a:spLocks noChangeAspect="1" noChangeArrowheads="1"/>
          </p:cNvSpPr>
          <p:nvPr/>
        </p:nvSpPr>
        <p:spPr bwMode="auto">
          <a:xfrm>
            <a:off x="652335" y="1730583"/>
            <a:ext cx="48603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Arial" charset="0"/>
              </a:rPr>
              <a:t>2009</a:t>
            </a:r>
            <a:endParaRPr lang="en-US" sz="1050" dirty="0">
              <a:latin typeface="Arial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628650" y="1692483"/>
            <a:ext cx="533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904193" y="2144043"/>
            <a:ext cx="1381807" cy="24622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  <a:latin typeface="+mj-lt"/>
              </a:rPr>
              <a:t>PLANNING ACTIVITIES</a:t>
            </a:r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" name="TextBox 38"/>
          <p:cNvSpPr txBox="1">
            <a:spLocks noChangeAspect="1"/>
          </p:cNvSpPr>
          <p:nvPr/>
        </p:nvSpPr>
        <p:spPr>
          <a:xfrm>
            <a:off x="4386459" y="2069068"/>
            <a:ext cx="1099941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tx1"/>
                </a:solidFill>
                <a:latin typeface="Arial Narrow" pitchFamily="34" charset="0"/>
              </a:rPr>
              <a:t>MID-POINT  </a:t>
            </a:r>
          </a:p>
          <a:p>
            <a:pPr algn="ctr"/>
            <a:r>
              <a:rPr lang="en-US" sz="900" dirty="0" smtClean="0">
                <a:solidFill>
                  <a:schemeClr val="tx1"/>
                </a:solidFill>
                <a:latin typeface="Arial Narrow" pitchFamily="34" charset="0"/>
              </a:rPr>
              <a:t>CONFERENCE</a:t>
            </a:r>
            <a:endParaRPr lang="en-US" sz="9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0" name="TextBox 39"/>
          <p:cNvSpPr txBox="1">
            <a:spLocks noChangeAspect="1"/>
          </p:cNvSpPr>
          <p:nvPr/>
        </p:nvSpPr>
        <p:spPr>
          <a:xfrm>
            <a:off x="3143002" y="2133601"/>
            <a:ext cx="830912" cy="24622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 Narrow" pitchFamily="34" charset="0"/>
              </a:rPr>
              <a:t>PI Meeting</a:t>
            </a:r>
            <a:endParaRPr lang="en-US" sz="1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1" name="TextBox 40"/>
          <p:cNvSpPr txBox="1">
            <a:spLocks noChangeAspect="1"/>
          </p:cNvSpPr>
          <p:nvPr/>
        </p:nvSpPr>
        <p:spPr>
          <a:xfrm>
            <a:off x="6446322" y="2133600"/>
            <a:ext cx="830912" cy="24622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 Narrow" pitchFamily="34" charset="0"/>
              </a:rPr>
              <a:t>PI Meeting</a:t>
            </a:r>
            <a:endParaRPr lang="en-US" sz="1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2" name="TextBox 41"/>
          <p:cNvSpPr txBox="1">
            <a:spLocks noChangeAspect="1"/>
          </p:cNvSpPr>
          <p:nvPr/>
        </p:nvSpPr>
        <p:spPr>
          <a:xfrm>
            <a:off x="7868062" y="2057400"/>
            <a:ext cx="894938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tx1"/>
                </a:solidFill>
                <a:latin typeface="Arial Narrow" pitchFamily="34" charset="0"/>
              </a:rPr>
              <a:t>FINAL </a:t>
            </a:r>
          </a:p>
          <a:p>
            <a:pPr algn="ctr"/>
            <a:r>
              <a:rPr lang="en-US" sz="900" dirty="0" smtClean="0">
                <a:solidFill>
                  <a:schemeClr val="tx1"/>
                </a:solidFill>
                <a:latin typeface="Arial Narrow" pitchFamily="34" charset="0"/>
              </a:rPr>
              <a:t>CONFERENCE</a:t>
            </a:r>
            <a:endParaRPr lang="en-US" sz="9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85800" y="2057400"/>
            <a:ext cx="1752600" cy="381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124200" y="2057400"/>
            <a:ext cx="838200" cy="381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495800" y="2057400"/>
            <a:ext cx="838200" cy="381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477000" y="2057400"/>
            <a:ext cx="838200" cy="381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7924800" y="2057400"/>
            <a:ext cx="838200" cy="381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>
            <a:spLocks noChangeAspect="1"/>
          </p:cNvSpPr>
          <p:nvPr/>
        </p:nvSpPr>
        <p:spPr>
          <a:xfrm>
            <a:off x="1217855" y="2590800"/>
            <a:ext cx="830913" cy="400110"/>
          </a:xfrm>
          <a:prstGeom prst="rect">
            <a:avLst/>
          </a:prstGeom>
          <a:solidFill>
            <a:srgbClr val="CCFFCC"/>
          </a:solidFill>
          <a:ln w="28575"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1001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</a:rPr>
              <a:t>FY2010 Solicitation</a:t>
            </a:r>
            <a:endParaRPr lang="en-US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0" name="TextBox 49"/>
          <p:cNvSpPr txBox="1">
            <a:spLocks noChangeAspect="1"/>
          </p:cNvSpPr>
          <p:nvPr/>
        </p:nvSpPr>
        <p:spPr>
          <a:xfrm>
            <a:off x="2190181" y="2590800"/>
            <a:ext cx="1847850" cy="400110"/>
          </a:xfrm>
          <a:prstGeom prst="rect">
            <a:avLst/>
          </a:prstGeom>
          <a:solidFill>
            <a:srgbClr val="CCFFCC"/>
          </a:solidFill>
          <a:ln w="28575"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1001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</a:rPr>
              <a:t>FY2011-2013 Research &amp; Workforce Solicitation</a:t>
            </a:r>
            <a:endParaRPr lang="en-US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1" name="TextBox 50"/>
          <p:cNvSpPr txBox="1">
            <a:spLocks noChangeAspect="1"/>
          </p:cNvSpPr>
          <p:nvPr/>
        </p:nvSpPr>
        <p:spPr>
          <a:xfrm>
            <a:off x="4204150" y="2590800"/>
            <a:ext cx="1828800" cy="400110"/>
          </a:xfrm>
          <a:prstGeom prst="rect">
            <a:avLst/>
          </a:prstGeom>
          <a:solidFill>
            <a:srgbClr val="CCFFCC"/>
          </a:solidFill>
          <a:ln w="28575"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1001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</a:rPr>
              <a:t>FY2014-2016 Research &amp; Workforce Solicitation</a:t>
            </a:r>
            <a:endParaRPr lang="en-US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2" name="TextBox 51"/>
          <p:cNvSpPr txBox="1">
            <a:spLocks noChangeAspect="1"/>
          </p:cNvSpPr>
          <p:nvPr/>
        </p:nvSpPr>
        <p:spPr>
          <a:xfrm>
            <a:off x="6191250" y="2590800"/>
            <a:ext cx="1885950" cy="400110"/>
          </a:xfrm>
          <a:prstGeom prst="rect">
            <a:avLst/>
          </a:prstGeom>
          <a:solidFill>
            <a:srgbClr val="CCFFCC"/>
          </a:solidFill>
          <a:ln w="28575"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1001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</a:rPr>
              <a:t>FY2017-2019 Research &amp; Workforce Solicitation</a:t>
            </a:r>
            <a:endParaRPr lang="en-US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2" name="Group 53"/>
          <p:cNvGrpSpPr/>
          <p:nvPr/>
        </p:nvGrpSpPr>
        <p:grpSpPr>
          <a:xfrm>
            <a:off x="1657350" y="3048000"/>
            <a:ext cx="1000125" cy="885825"/>
            <a:chOff x="1209675" y="1724025"/>
            <a:chExt cx="1000125" cy="885825"/>
          </a:xfrm>
          <a:solidFill>
            <a:srgbClr val="CCECFF"/>
          </a:solidFill>
        </p:grpSpPr>
        <p:sp>
          <p:nvSpPr>
            <p:cNvPr id="55" name="TextBox 54"/>
            <p:cNvSpPr txBox="1">
              <a:spLocks noChangeAspect="1"/>
            </p:cNvSpPr>
            <p:nvPr/>
          </p:nvSpPr>
          <p:spPr>
            <a:xfrm>
              <a:off x="1209675" y="1981200"/>
              <a:ext cx="1000125" cy="369332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  <a:latin typeface="Arial Narrow" pitchFamily="34" charset="0"/>
                </a:rPr>
                <a:t>CI &amp; Data Mgmt </a:t>
              </a:r>
            </a:p>
            <a:p>
              <a:pPr algn="ctr"/>
              <a:r>
                <a:rPr lang="en-US" sz="900" dirty="0" smtClean="0">
                  <a:solidFill>
                    <a:schemeClr val="tx1"/>
                  </a:solidFill>
                  <a:latin typeface="Arial Narrow" pitchFamily="34" charset="0"/>
                </a:rPr>
                <a:t>Guidelines Issued</a:t>
              </a:r>
              <a:endParaRPr lang="en-US" sz="9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56" name="Up Arrow 55"/>
            <p:cNvSpPr/>
            <p:nvPr/>
          </p:nvSpPr>
          <p:spPr>
            <a:xfrm>
              <a:off x="1590675" y="1724025"/>
              <a:ext cx="238125" cy="247650"/>
            </a:xfrm>
            <a:prstGeom prst="upArrow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Up Arrow 56"/>
            <p:cNvSpPr/>
            <p:nvPr/>
          </p:nvSpPr>
          <p:spPr>
            <a:xfrm flipV="1">
              <a:off x="1590675" y="2362200"/>
              <a:ext cx="238125" cy="247650"/>
            </a:xfrm>
            <a:prstGeom prst="upArrow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57"/>
          <p:cNvGrpSpPr/>
          <p:nvPr/>
        </p:nvGrpSpPr>
        <p:grpSpPr>
          <a:xfrm>
            <a:off x="3581400" y="3048000"/>
            <a:ext cx="1000125" cy="885825"/>
            <a:chOff x="1209675" y="1724025"/>
            <a:chExt cx="1000125" cy="885825"/>
          </a:xfrm>
          <a:solidFill>
            <a:srgbClr val="CCECFF"/>
          </a:solidFill>
        </p:grpSpPr>
        <p:sp>
          <p:nvSpPr>
            <p:cNvPr id="59" name="TextBox 58"/>
            <p:cNvSpPr txBox="1">
              <a:spLocks noChangeAspect="1"/>
            </p:cNvSpPr>
            <p:nvPr/>
          </p:nvSpPr>
          <p:spPr>
            <a:xfrm>
              <a:off x="1209675" y="1981200"/>
              <a:ext cx="1000125" cy="369332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  <a:latin typeface="Arial Narrow" pitchFamily="34" charset="0"/>
                </a:rPr>
                <a:t>CI &amp; Data Mgmt </a:t>
              </a:r>
            </a:p>
            <a:p>
              <a:pPr algn="ctr"/>
              <a:r>
                <a:rPr lang="en-US" sz="900" dirty="0" smtClean="0">
                  <a:solidFill>
                    <a:schemeClr val="tx1"/>
                  </a:solidFill>
                  <a:latin typeface="Arial Narrow" pitchFamily="34" charset="0"/>
                </a:rPr>
                <a:t>Guidelines Issued</a:t>
              </a:r>
              <a:endParaRPr lang="en-US" sz="9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60" name="Up Arrow 59"/>
            <p:cNvSpPr/>
            <p:nvPr/>
          </p:nvSpPr>
          <p:spPr>
            <a:xfrm>
              <a:off x="1590675" y="1724025"/>
              <a:ext cx="238125" cy="247650"/>
            </a:xfrm>
            <a:prstGeom prst="upArrow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Up Arrow 60"/>
            <p:cNvSpPr/>
            <p:nvPr/>
          </p:nvSpPr>
          <p:spPr>
            <a:xfrm flipV="1">
              <a:off x="1590675" y="2362200"/>
              <a:ext cx="238125" cy="247650"/>
            </a:xfrm>
            <a:prstGeom prst="upArrow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61"/>
          <p:cNvGrpSpPr/>
          <p:nvPr/>
        </p:nvGrpSpPr>
        <p:grpSpPr>
          <a:xfrm>
            <a:off x="5562600" y="3048000"/>
            <a:ext cx="1000125" cy="885825"/>
            <a:chOff x="1209675" y="1724025"/>
            <a:chExt cx="1000125" cy="885825"/>
          </a:xfrm>
          <a:solidFill>
            <a:srgbClr val="CCECFF"/>
          </a:solidFill>
        </p:grpSpPr>
        <p:sp>
          <p:nvSpPr>
            <p:cNvPr id="63" name="TextBox 62"/>
            <p:cNvSpPr txBox="1">
              <a:spLocks noChangeAspect="1"/>
            </p:cNvSpPr>
            <p:nvPr/>
          </p:nvSpPr>
          <p:spPr>
            <a:xfrm>
              <a:off x="1209675" y="1981200"/>
              <a:ext cx="1000125" cy="369332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  <a:latin typeface="Arial Narrow" pitchFamily="34" charset="0"/>
                </a:rPr>
                <a:t>CI &amp; Data Mgmt </a:t>
              </a:r>
            </a:p>
            <a:p>
              <a:pPr algn="ctr"/>
              <a:r>
                <a:rPr lang="en-US" sz="900" dirty="0" smtClean="0">
                  <a:solidFill>
                    <a:schemeClr val="tx1"/>
                  </a:solidFill>
                  <a:latin typeface="Arial Narrow" pitchFamily="34" charset="0"/>
                </a:rPr>
                <a:t>Guidelines Issued</a:t>
              </a:r>
              <a:endParaRPr lang="en-US" sz="9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64" name="Up Arrow 63"/>
            <p:cNvSpPr/>
            <p:nvPr/>
          </p:nvSpPr>
          <p:spPr>
            <a:xfrm>
              <a:off x="1590675" y="1724025"/>
              <a:ext cx="238125" cy="247650"/>
            </a:xfrm>
            <a:prstGeom prst="upArrow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Up Arrow 64"/>
            <p:cNvSpPr/>
            <p:nvPr/>
          </p:nvSpPr>
          <p:spPr>
            <a:xfrm flipV="1">
              <a:off x="1590675" y="2362200"/>
              <a:ext cx="238125" cy="247650"/>
            </a:xfrm>
            <a:prstGeom prst="upArrow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6" name="TextBox 65"/>
          <p:cNvSpPr txBox="1">
            <a:spLocks noChangeAspect="1"/>
          </p:cNvSpPr>
          <p:nvPr/>
        </p:nvSpPr>
        <p:spPr>
          <a:xfrm>
            <a:off x="2113982" y="3963680"/>
            <a:ext cx="186519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FY2011-2013 Digitization 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&amp; Infrastructure  Activities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ounded Rectangle 66"/>
          <p:cNvSpPr>
            <a:spLocks noChangeAspect="1"/>
          </p:cNvSpPr>
          <p:nvPr/>
        </p:nvSpPr>
        <p:spPr>
          <a:xfrm>
            <a:off x="933450" y="4572000"/>
            <a:ext cx="7888687" cy="6768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>
            <a:spLocks noChangeAspect="1"/>
          </p:cNvSpPr>
          <p:nvPr/>
        </p:nvSpPr>
        <p:spPr>
          <a:xfrm>
            <a:off x="946259" y="4765958"/>
            <a:ext cx="68975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Arial" pitchFamily="34" charset="0"/>
              </a:rPr>
              <a:t>Coordination and Partnerships: NSF, Interagency, International, NGO, Private Sector</a:t>
            </a:r>
            <a:endParaRPr lang="en-US" sz="1050" dirty="0">
              <a:latin typeface="Arial" pitchFamily="34" charset="0"/>
            </a:endParaRPr>
          </a:p>
        </p:txBody>
      </p:sp>
      <p:sp>
        <p:nvSpPr>
          <p:cNvPr id="70" name="TextBox 69"/>
          <p:cNvSpPr txBox="1">
            <a:spLocks noChangeAspect="1"/>
          </p:cNvSpPr>
          <p:nvPr/>
        </p:nvSpPr>
        <p:spPr>
          <a:xfrm>
            <a:off x="4119279" y="3963680"/>
            <a:ext cx="186519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FY2014-2016 Digitization 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&amp; Infrastructure Activities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>
            <a:spLocks noChangeAspect="1"/>
          </p:cNvSpPr>
          <p:nvPr/>
        </p:nvSpPr>
        <p:spPr>
          <a:xfrm>
            <a:off x="6124576" y="3963680"/>
            <a:ext cx="186519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FY2017-2019 Digitization 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&amp; Infrastructure  Activities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>
            <a:spLocks noChangeAspect="1"/>
          </p:cNvSpPr>
          <p:nvPr/>
        </p:nvSpPr>
        <p:spPr>
          <a:xfrm>
            <a:off x="1170231" y="3962400"/>
            <a:ext cx="83091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</a:rPr>
              <a:t>FY2010 Digitization </a:t>
            </a:r>
            <a:endParaRPr lang="en-US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1285875" y="5727784"/>
            <a:ext cx="7553325" cy="581025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/>
          <p:cNvSpPr txBox="1">
            <a:spLocks noChangeAspect="1"/>
          </p:cNvSpPr>
          <p:nvPr/>
        </p:nvSpPr>
        <p:spPr>
          <a:xfrm>
            <a:off x="8077200" y="5575500"/>
            <a:ext cx="640032" cy="5078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tx1"/>
                </a:solidFill>
                <a:latin typeface="Arial Narrow" pitchFamily="34" charset="0"/>
              </a:rPr>
              <a:t>2020 </a:t>
            </a:r>
          </a:p>
          <a:p>
            <a:pPr algn="ctr"/>
            <a:r>
              <a:rPr lang="en-US" sz="900" dirty="0" smtClean="0">
                <a:solidFill>
                  <a:schemeClr val="tx1"/>
                </a:solidFill>
                <a:latin typeface="Arial Narrow" pitchFamily="34" charset="0"/>
              </a:rPr>
              <a:t>Base lining Activity</a:t>
            </a:r>
            <a:endParaRPr lang="en-US" sz="9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314450" y="6070684"/>
            <a:ext cx="39228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Base lining and Progress Assessment:     Crowd –sourcing approaches</a:t>
            </a:r>
            <a:endParaRPr lang="en-US" sz="1050" dirty="0"/>
          </a:p>
        </p:txBody>
      </p:sp>
      <p:sp>
        <p:nvSpPr>
          <p:cNvPr id="76" name="TextBox 75"/>
          <p:cNvSpPr txBox="1">
            <a:spLocks noChangeAspect="1"/>
          </p:cNvSpPr>
          <p:nvPr/>
        </p:nvSpPr>
        <p:spPr>
          <a:xfrm>
            <a:off x="1391781" y="5575500"/>
            <a:ext cx="112281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tx1"/>
                </a:solidFill>
                <a:latin typeface="Arial Narrow" pitchFamily="34" charset="0"/>
              </a:rPr>
              <a:t>2010 - 2011</a:t>
            </a:r>
          </a:p>
          <a:p>
            <a:pPr algn="ctr"/>
            <a:r>
              <a:rPr lang="en-US" sz="900" dirty="0" smtClean="0">
                <a:solidFill>
                  <a:schemeClr val="tx1"/>
                </a:solidFill>
                <a:latin typeface="Arial Narrow" pitchFamily="34" charset="0"/>
              </a:rPr>
              <a:t>Base lining Activity</a:t>
            </a:r>
            <a:endParaRPr lang="en-US" sz="9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7" name="TextBox 76"/>
          <p:cNvSpPr txBox="1">
            <a:spLocks noChangeAspect="1"/>
          </p:cNvSpPr>
          <p:nvPr/>
        </p:nvSpPr>
        <p:spPr>
          <a:xfrm>
            <a:off x="2945325" y="5575500"/>
            <a:ext cx="697432" cy="5078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tx1"/>
                </a:solidFill>
                <a:latin typeface="Arial Narrow" pitchFamily="34" charset="0"/>
              </a:rPr>
              <a:t>2012 Progress Assessment</a:t>
            </a:r>
            <a:endParaRPr lang="en-US" sz="9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8" name="TextBox 77"/>
          <p:cNvSpPr txBox="1">
            <a:spLocks noChangeAspect="1"/>
          </p:cNvSpPr>
          <p:nvPr/>
        </p:nvSpPr>
        <p:spPr>
          <a:xfrm>
            <a:off x="4318903" y="5575500"/>
            <a:ext cx="697432" cy="5078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tx1"/>
                </a:solidFill>
                <a:latin typeface="Arial Narrow" pitchFamily="34" charset="0"/>
              </a:rPr>
              <a:t>2014 Progress Assessment</a:t>
            </a:r>
            <a:endParaRPr lang="en-US" sz="9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9" name="TextBox 78"/>
          <p:cNvSpPr txBox="1">
            <a:spLocks noChangeAspect="1"/>
          </p:cNvSpPr>
          <p:nvPr/>
        </p:nvSpPr>
        <p:spPr>
          <a:xfrm>
            <a:off x="5611334" y="5575500"/>
            <a:ext cx="697432" cy="5078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tx1"/>
                </a:solidFill>
                <a:latin typeface="Arial Narrow" pitchFamily="34" charset="0"/>
              </a:rPr>
              <a:t>2016 Progress Assessment</a:t>
            </a:r>
            <a:endParaRPr lang="en-US" sz="9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0" name="TextBox 79"/>
          <p:cNvSpPr txBox="1">
            <a:spLocks noChangeAspect="1"/>
          </p:cNvSpPr>
          <p:nvPr/>
        </p:nvSpPr>
        <p:spPr>
          <a:xfrm>
            <a:off x="6998768" y="5575500"/>
            <a:ext cx="697432" cy="5078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tx1"/>
                </a:solidFill>
                <a:latin typeface="Arial Narrow" pitchFamily="34" charset="0"/>
              </a:rPr>
              <a:t>2018 Progress Assessment</a:t>
            </a:r>
            <a:endParaRPr lang="en-US" sz="9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019800" y="228600"/>
            <a:ext cx="266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Coordinated Dimensions Activities:</a:t>
            </a:r>
          </a:p>
          <a:p>
            <a:r>
              <a:rPr lang="en-US" sz="1100" b="1" i="1" dirty="0" smtClean="0">
                <a:solidFill>
                  <a:srgbClr val="0752E7"/>
                </a:solidFill>
              </a:rPr>
              <a:t>       Research</a:t>
            </a:r>
          </a:p>
          <a:p>
            <a:r>
              <a:rPr lang="en-US" sz="1100" b="1" i="1" dirty="0" smtClean="0">
                <a:solidFill>
                  <a:srgbClr val="0752E7"/>
                </a:solidFill>
              </a:rPr>
              <a:t>       Workforce</a:t>
            </a:r>
          </a:p>
          <a:p>
            <a:r>
              <a:rPr lang="en-US" sz="1100" b="1" i="1" dirty="0" smtClean="0">
                <a:solidFill>
                  <a:srgbClr val="0752E7"/>
                </a:solidFill>
              </a:rPr>
              <a:t>       Collections Digitization</a:t>
            </a:r>
          </a:p>
          <a:p>
            <a:r>
              <a:rPr lang="en-US" sz="1100" b="1" i="1" dirty="0" smtClean="0">
                <a:solidFill>
                  <a:srgbClr val="0752E7"/>
                </a:solidFill>
              </a:rPr>
              <a:t>       Cyberinfrastructure</a:t>
            </a:r>
          </a:p>
          <a:p>
            <a:r>
              <a:rPr lang="en-US" sz="1100" b="1" i="1" dirty="0" smtClean="0">
                <a:solidFill>
                  <a:srgbClr val="0752E7"/>
                </a:solidFill>
              </a:rPr>
              <a:t>       Analysis and Synthesis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914400" y="225357"/>
            <a:ext cx="1303867" cy="1276126"/>
            <a:chOff x="5257800" y="2209800"/>
            <a:chExt cx="3581400" cy="3505200"/>
          </a:xfrm>
        </p:grpSpPr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5257800" y="3657600"/>
              <a:ext cx="2057400" cy="2057400"/>
            </a:xfrm>
            <a:prstGeom prst="ellipse">
              <a:avLst/>
            </a:prstGeom>
            <a:solidFill>
              <a:srgbClr val="4DB5FF">
                <a:alpha val="7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6019800" y="2209800"/>
              <a:ext cx="2057400" cy="2057400"/>
            </a:xfrm>
            <a:prstGeom prst="ellipse">
              <a:avLst/>
            </a:prstGeom>
            <a:solidFill>
              <a:srgbClr val="45D725">
                <a:alpha val="7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6781800" y="3657600"/>
              <a:ext cx="2057400" cy="2057400"/>
            </a:xfrm>
            <a:prstGeom prst="ellipse">
              <a:avLst/>
            </a:prstGeom>
            <a:solidFill>
              <a:srgbClr val="FFFF00">
                <a:alpha val="7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96" name="Isosceles Triangle 2"/>
            <p:cNvSpPr/>
            <p:nvPr/>
          </p:nvSpPr>
          <p:spPr>
            <a:xfrm>
              <a:off x="6857999" y="4008968"/>
              <a:ext cx="351365" cy="288206"/>
            </a:xfrm>
            <a:custGeom>
              <a:avLst/>
              <a:gdLst>
                <a:gd name="connsiteX0" fmla="*/ 0 w 304800"/>
                <a:gd name="connsiteY0" fmla="*/ 304800 h 304800"/>
                <a:gd name="connsiteX1" fmla="*/ 152400 w 304800"/>
                <a:gd name="connsiteY1" fmla="*/ 0 h 304800"/>
                <a:gd name="connsiteX2" fmla="*/ 304800 w 304800"/>
                <a:gd name="connsiteY2" fmla="*/ 304800 h 304800"/>
                <a:gd name="connsiteX3" fmla="*/ 0 w 304800"/>
                <a:gd name="connsiteY3" fmla="*/ 304800 h 304800"/>
                <a:gd name="connsiteX0" fmla="*/ 0 w 304800"/>
                <a:gd name="connsiteY0" fmla="*/ 304800 h 304800"/>
                <a:gd name="connsiteX1" fmla="*/ 152400 w 304800"/>
                <a:gd name="connsiteY1" fmla="*/ 0 h 304800"/>
                <a:gd name="connsiteX2" fmla="*/ 304800 w 304800"/>
                <a:gd name="connsiteY2" fmla="*/ 304800 h 304800"/>
                <a:gd name="connsiteX3" fmla="*/ 0 w 304800"/>
                <a:gd name="connsiteY3" fmla="*/ 304800 h 304800"/>
                <a:gd name="connsiteX0" fmla="*/ 0 w 304800"/>
                <a:gd name="connsiteY0" fmla="*/ 304800 h 304800"/>
                <a:gd name="connsiteX1" fmla="*/ 152400 w 304800"/>
                <a:gd name="connsiteY1" fmla="*/ 0 h 304800"/>
                <a:gd name="connsiteX2" fmla="*/ 304800 w 304800"/>
                <a:gd name="connsiteY2" fmla="*/ 304800 h 304800"/>
                <a:gd name="connsiteX3" fmla="*/ 0 w 304800"/>
                <a:gd name="connsiteY3" fmla="*/ 304800 h 304800"/>
                <a:gd name="connsiteX0" fmla="*/ 0 w 304800"/>
                <a:gd name="connsiteY0" fmla="*/ 304800 h 313352"/>
                <a:gd name="connsiteX1" fmla="*/ 152400 w 304800"/>
                <a:gd name="connsiteY1" fmla="*/ 0 h 313352"/>
                <a:gd name="connsiteX2" fmla="*/ 304800 w 304800"/>
                <a:gd name="connsiteY2" fmla="*/ 304800 h 313352"/>
                <a:gd name="connsiteX3" fmla="*/ 0 w 304800"/>
                <a:gd name="connsiteY3" fmla="*/ 304800 h 313352"/>
                <a:gd name="connsiteX0" fmla="*/ 0 w 304800"/>
                <a:gd name="connsiteY0" fmla="*/ 304800 h 323018"/>
                <a:gd name="connsiteX1" fmla="*/ 152400 w 304800"/>
                <a:gd name="connsiteY1" fmla="*/ 0 h 323018"/>
                <a:gd name="connsiteX2" fmla="*/ 304800 w 304800"/>
                <a:gd name="connsiteY2" fmla="*/ 304800 h 323018"/>
                <a:gd name="connsiteX3" fmla="*/ 0 w 304800"/>
                <a:gd name="connsiteY3" fmla="*/ 304800 h 323018"/>
                <a:gd name="connsiteX0" fmla="*/ 0 w 304800"/>
                <a:gd name="connsiteY0" fmla="*/ 304800 h 323018"/>
                <a:gd name="connsiteX1" fmla="*/ 152400 w 304800"/>
                <a:gd name="connsiteY1" fmla="*/ 0 h 323018"/>
                <a:gd name="connsiteX2" fmla="*/ 304800 w 304800"/>
                <a:gd name="connsiteY2" fmla="*/ 304800 h 323018"/>
                <a:gd name="connsiteX3" fmla="*/ 0 w 304800"/>
                <a:gd name="connsiteY3" fmla="*/ 304800 h 323018"/>
                <a:gd name="connsiteX0" fmla="*/ 0 w 304800"/>
                <a:gd name="connsiteY0" fmla="*/ 304800 h 323018"/>
                <a:gd name="connsiteX1" fmla="*/ 152400 w 304800"/>
                <a:gd name="connsiteY1" fmla="*/ 0 h 323018"/>
                <a:gd name="connsiteX2" fmla="*/ 304800 w 304800"/>
                <a:gd name="connsiteY2" fmla="*/ 304800 h 323018"/>
                <a:gd name="connsiteX3" fmla="*/ 0 w 304800"/>
                <a:gd name="connsiteY3" fmla="*/ 304800 h 323018"/>
                <a:gd name="connsiteX0" fmla="*/ 0 w 304800"/>
                <a:gd name="connsiteY0" fmla="*/ 304800 h 323018"/>
                <a:gd name="connsiteX1" fmla="*/ 152400 w 304800"/>
                <a:gd name="connsiteY1" fmla="*/ 0 h 323018"/>
                <a:gd name="connsiteX2" fmla="*/ 304800 w 304800"/>
                <a:gd name="connsiteY2" fmla="*/ 304800 h 323018"/>
                <a:gd name="connsiteX3" fmla="*/ 0 w 304800"/>
                <a:gd name="connsiteY3" fmla="*/ 304800 h 323018"/>
                <a:gd name="connsiteX0" fmla="*/ 0 w 304800"/>
                <a:gd name="connsiteY0" fmla="*/ 304800 h 323018"/>
                <a:gd name="connsiteX1" fmla="*/ 152400 w 304800"/>
                <a:gd name="connsiteY1" fmla="*/ 0 h 323018"/>
                <a:gd name="connsiteX2" fmla="*/ 304800 w 304800"/>
                <a:gd name="connsiteY2" fmla="*/ 304800 h 323018"/>
                <a:gd name="connsiteX3" fmla="*/ 0 w 304800"/>
                <a:gd name="connsiteY3" fmla="*/ 304800 h 323018"/>
                <a:gd name="connsiteX0" fmla="*/ 0 w 287866"/>
                <a:gd name="connsiteY0" fmla="*/ 304800 h 323018"/>
                <a:gd name="connsiteX1" fmla="*/ 152400 w 287866"/>
                <a:gd name="connsiteY1" fmla="*/ 0 h 323018"/>
                <a:gd name="connsiteX2" fmla="*/ 287866 w 287866"/>
                <a:gd name="connsiteY2" fmla="*/ 304800 h 323018"/>
                <a:gd name="connsiteX3" fmla="*/ 0 w 287866"/>
                <a:gd name="connsiteY3" fmla="*/ 304800 h 323018"/>
                <a:gd name="connsiteX0" fmla="*/ 0 w 287866"/>
                <a:gd name="connsiteY0" fmla="*/ 304800 h 318103"/>
                <a:gd name="connsiteX1" fmla="*/ 152400 w 287866"/>
                <a:gd name="connsiteY1" fmla="*/ 0 h 318103"/>
                <a:gd name="connsiteX2" fmla="*/ 287866 w 287866"/>
                <a:gd name="connsiteY2" fmla="*/ 304800 h 318103"/>
                <a:gd name="connsiteX3" fmla="*/ 0 w 287866"/>
                <a:gd name="connsiteY3" fmla="*/ 304800 h 318103"/>
                <a:gd name="connsiteX0" fmla="*/ 0 w 287866"/>
                <a:gd name="connsiteY0" fmla="*/ 283633 h 296936"/>
                <a:gd name="connsiteX1" fmla="*/ 152400 w 287866"/>
                <a:gd name="connsiteY1" fmla="*/ 0 h 296936"/>
                <a:gd name="connsiteX2" fmla="*/ 287866 w 287866"/>
                <a:gd name="connsiteY2" fmla="*/ 283633 h 296936"/>
                <a:gd name="connsiteX3" fmla="*/ 0 w 287866"/>
                <a:gd name="connsiteY3" fmla="*/ 283633 h 296936"/>
                <a:gd name="connsiteX0" fmla="*/ 0 w 287866"/>
                <a:gd name="connsiteY0" fmla="*/ 283633 h 296936"/>
                <a:gd name="connsiteX1" fmla="*/ 152400 w 287866"/>
                <a:gd name="connsiteY1" fmla="*/ 0 h 296936"/>
                <a:gd name="connsiteX2" fmla="*/ 287866 w 287866"/>
                <a:gd name="connsiteY2" fmla="*/ 283633 h 296936"/>
                <a:gd name="connsiteX3" fmla="*/ 0 w 287866"/>
                <a:gd name="connsiteY3" fmla="*/ 283633 h 296936"/>
                <a:gd name="connsiteX0" fmla="*/ 0 w 287866"/>
                <a:gd name="connsiteY0" fmla="*/ 283633 h 296936"/>
                <a:gd name="connsiteX1" fmla="*/ 152400 w 287866"/>
                <a:gd name="connsiteY1" fmla="*/ 0 h 296936"/>
                <a:gd name="connsiteX2" fmla="*/ 287866 w 287866"/>
                <a:gd name="connsiteY2" fmla="*/ 283633 h 296936"/>
                <a:gd name="connsiteX3" fmla="*/ 0 w 287866"/>
                <a:gd name="connsiteY3" fmla="*/ 283633 h 296936"/>
                <a:gd name="connsiteX0" fmla="*/ 0 w 281092"/>
                <a:gd name="connsiteY0" fmla="*/ 292100 h 302141"/>
                <a:gd name="connsiteX1" fmla="*/ 145626 w 281092"/>
                <a:gd name="connsiteY1" fmla="*/ 0 h 302141"/>
                <a:gd name="connsiteX2" fmla="*/ 281092 w 281092"/>
                <a:gd name="connsiteY2" fmla="*/ 283633 h 302141"/>
                <a:gd name="connsiteX3" fmla="*/ 0 w 281092"/>
                <a:gd name="connsiteY3" fmla="*/ 292100 h 302141"/>
                <a:gd name="connsiteX0" fmla="*/ 0 w 281092"/>
                <a:gd name="connsiteY0" fmla="*/ 292100 h 302141"/>
                <a:gd name="connsiteX1" fmla="*/ 145626 w 281092"/>
                <a:gd name="connsiteY1" fmla="*/ 0 h 302141"/>
                <a:gd name="connsiteX2" fmla="*/ 281092 w 281092"/>
                <a:gd name="connsiteY2" fmla="*/ 283633 h 302141"/>
                <a:gd name="connsiteX3" fmla="*/ 0 w 281092"/>
                <a:gd name="connsiteY3" fmla="*/ 292100 h 302141"/>
                <a:gd name="connsiteX0" fmla="*/ 0 w 281092"/>
                <a:gd name="connsiteY0" fmla="*/ 292100 h 304008"/>
                <a:gd name="connsiteX1" fmla="*/ 145626 w 281092"/>
                <a:gd name="connsiteY1" fmla="*/ 0 h 304008"/>
                <a:gd name="connsiteX2" fmla="*/ 281092 w 281092"/>
                <a:gd name="connsiteY2" fmla="*/ 283633 h 304008"/>
                <a:gd name="connsiteX3" fmla="*/ 0 w 281092"/>
                <a:gd name="connsiteY3" fmla="*/ 292100 h 304008"/>
                <a:gd name="connsiteX0" fmla="*/ 0 w 281092"/>
                <a:gd name="connsiteY0" fmla="*/ 292100 h 304008"/>
                <a:gd name="connsiteX1" fmla="*/ 145626 w 281092"/>
                <a:gd name="connsiteY1" fmla="*/ 0 h 304008"/>
                <a:gd name="connsiteX2" fmla="*/ 281092 w 281092"/>
                <a:gd name="connsiteY2" fmla="*/ 283633 h 304008"/>
                <a:gd name="connsiteX3" fmla="*/ 0 w 281092"/>
                <a:gd name="connsiteY3" fmla="*/ 292100 h 304008"/>
                <a:gd name="connsiteX0" fmla="*/ 0 w 281092"/>
                <a:gd name="connsiteY0" fmla="*/ 292100 h 304008"/>
                <a:gd name="connsiteX1" fmla="*/ 145626 w 281092"/>
                <a:gd name="connsiteY1" fmla="*/ 0 h 304008"/>
                <a:gd name="connsiteX2" fmla="*/ 281092 w 281092"/>
                <a:gd name="connsiteY2" fmla="*/ 283633 h 304008"/>
                <a:gd name="connsiteX3" fmla="*/ 0 w 281092"/>
                <a:gd name="connsiteY3" fmla="*/ 292100 h 304008"/>
                <a:gd name="connsiteX0" fmla="*/ 0 w 270932"/>
                <a:gd name="connsiteY0" fmla="*/ 287866 h 301177"/>
                <a:gd name="connsiteX1" fmla="*/ 135466 w 270932"/>
                <a:gd name="connsiteY1" fmla="*/ 0 h 301177"/>
                <a:gd name="connsiteX2" fmla="*/ 270932 w 270932"/>
                <a:gd name="connsiteY2" fmla="*/ 283633 h 301177"/>
                <a:gd name="connsiteX3" fmla="*/ 0 w 270932"/>
                <a:gd name="connsiteY3" fmla="*/ 287866 h 301177"/>
                <a:gd name="connsiteX0" fmla="*/ 0 w 264158"/>
                <a:gd name="connsiteY0" fmla="*/ 287866 h 304851"/>
                <a:gd name="connsiteX1" fmla="*/ 135466 w 264158"/>
                <a:gd name="connsiteY1" fmla="*/ 0 h 304851"/>
                <a:gd name="connsiteX2" fmla="*/ 264158 w 264158"/>
                <a:gd name="connsiteY2" fmla="*/ 292099 h 304851"/>
                <a:gd name="connsiteX3" fmla="*/ 0 w 264158"/>
                <a:gd name="connsiteY3" fmla="*/ 287866 h 304851"/>
                <a:gd name="connsiteX0" fmla="*/ 0 w 264158"/>
                <a:gd name="connsiteY0" fmla="*/ 287866 h 304851"/>
                <a:gd name="connsiteX1" fmla="*/ 135466 w 264158"/>
                <a:gd name="connsiteY1" fmla="*/ 0 h 304851"/>
                <a:gd name="connsiteX2" fmla="*/ 264158 w 264158"/>
                <a:gd name="connsiteY2" fmla="*/ 292099 h 304851"/>
                <a:gd name="connsiteX3" fmla="*/ 0 w 264158"/>
                <a:gd name="connsiteY3" fmla="*/ 287866 h 304851"/>
                <a:gd name="connsiteX0" fmla="*/ 0 w 264158"/>
                <a:gd name="connsiteY0" fmla="*/ 287866 h 306498"/>
                <a:gd name="connsiteX1" fmla="*/ 135466 w 264158"/>
                <a:gd name="connsiteY1" fmla="*/ 0 h 306498"/>
                <a:gd name="connsiteX2" fmla="*/ 264158 w 264158"/>
                <a:gd name="connsiteY2" fmla="*/ 292099 h 306498"/>
                <a:gd name="connsiteX3" fmla="*/ 0 w 264158"/>
                <a:gd name="connsiteY3" fmla="*/ 287866 h 306498"/>
                <a:gd name="connsiteX0" fmla="*/ 0 w 264158"/>
                <a:gd name="connsiteY0" fmla="*/ 275166 h 293798"/>
                <a:gd name="connsiteX1" fmla="*/ 128693 w 264158"/>
                <a:gd name="connsiteY1" fmla="*/ 0 h 293798"/>
                <a:gd name="connsiteX2" fmla="*/ 264158 w 264158"/>
                <a:gd name="connsiteY2" fmla="*/ 279399 h 293798"/>
                <a:gd name="connsiteX3" fmla="*/ 0 w 264158"/>
                <a:gd name="connsiteY3" fmla="*/ 275166 h 293798"/>
                <a:gd name="connsiteX0" fmla="*/ 0 w 264158"/>
                <a:gd name="connsiteY0" fmla="*/ 262466 h 281098"/>
                <a:gd name="connsiteX1" fmla="*/ 128693 w 264158"/>
                <a:gd name="connsiteY1" fmla="*/ 0 h 281098"/>
                <a:gd name="connsiteX2" fmla="*/ 264158 w 264158"/>
                <a:gd name="connsiteY2" fmla="*/ 266699 h 281098"/>
                <a:gd name="connsiteX3" fmla="*/ 0 w 264158"/>
                <a:gd name="connsiteY3" fmla="*/ 262466 h 281098"/>
                <a:gd name="connsiteX0" fmla="*/ 0 w 270932"/>
                <a:gd name="connsiteY0" fmla="*/ 275166 h 288206"/>
                <a:gd name="connsiteX1" fmla="*/ 135467 w 270932"/>
                <a:gd name="connsiteY1" fmla="*/ 0 h 288206"/>
                <a:gd name="connsiteX2" fmla="*/ 270932 w 270932"/>
                <a:gd name="connsiteY2" fmla="*/ 266699 h 288206"/>
                <a:gd name="connsiteX3" fmla="*/ 0 w 270932"/>
                <a:gd name="connsiteY3" fmla="*/ 275166 h 288206"/>
                <a:gd name="connsiteX0" fmla="*/ 0 w 284478"/>
                <a:gd name="connsiteY0" fmla="*/ 270933 h 285549"/>
                <a:gd name="connsiteX1" fmla="*/ 149013 w 284478"/>
                <a:gd name="connsiteY1" fmla="*/ 0 h 285549"/>
                <a:gd name="connsiteX2" fmla="*/ 284478 w 284478"/>
                <a:gd name="connsiteY2" fmla="*/ 266699 h 285549"/>
                <a:gd name="connsiteX3" fmla="*/ 0 w 284478"/>
                <a:gd name="connsiteY3" fmla="*/ 270933 h 285549"/>
                <a:gd name="connsiteX0" fmla="*/ 0 w 281091"/>
                <a:gd name="connsiteY0" fmla="*/ 275166 h 288206"/>
                <a:gd name="connsiteX1" fmla="*/ 145626 w 281091"/>
                <a:gd name="connsiteY1" fmla="*/ 0 h 288206"/>
                <a:gd name="connsiteX2" fmla="*/ 281091 w 281091"/>
                <a:gd name="connsiteY2" fmla="*/ 266699 h 288206"/>
                <a:gd name="connsiteX3" fmla="*/ 0 w 281091"/>
                <a:gd name="connsiteY3" fmla="*/ 275166 h 288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091" h="288206">
                  <a:moveTo>
                    <a:pt x="0" y="275166"/>
                  </a:moveTo>
                  <a:cubicBezTo>
                    <a:pt x="33866" y="160091"/>
                    <a:pt x="84048" y="79665"/>
                    <a:pt x="145626" y="0"/>
                  </a:cubicBezTo>
                  <a:cubicBezTo>
                    <a:pt x="194580" y="77743"/>
                    <a:pt x="253998" y="151624"/>
                    <a:pt x="281091" y="266699"/>
                  </a:cubicBezTo>
                  <a:cubicBezTo>
                    <a:pt x="176410" y="287099"/>
                    <a:pt x="92673" y="298643"/>
                    <a:pt x="0" y="275166"/>
                  </a:cubicBezTo>
                  <a:close/>
                </a:path>
              </a:pathLst>
            </a:custGeom>
            <a:solidFill>
              <a:srgbClr val="0E57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43000" y="457200"/>
            <a:ext cx="8509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Phylogenetic</a:t>
            </a:r>
            <a:endParaRPr lang="en-US" sz="1000" dirty="0"/>
          </a:p>
        </p:txBody>
      </p:sp>
      <p:sp>
        <p:nvSpPr>
          <p:cNvPr id="97" name="TextBox 96"/>
          <p:cNvSpPr txBox="1"/>
          <p:nvPr/>
        </p:nvSpPr>
        <p:spPr>
          <a:xfrm>
            <a:off x="937769" y="990600"/>
            <a:ext cx="5862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Genetic</a:t>
            </a:r>
            <a:endParaRPr lang="en-US" sz="1000" dirty="0"/>
          </a:p>
        </p:txBody>
      </p:sp>
      <p:sp>
        <p:nvSpPr>
          <p:cNvPr id="98" name="TextBox 97"/>
          <p:cNvSpPr txBox="1"/>
          <p:nvPr/>
        </p:nvSpPr>
        <p:spPr>
          <a:xfrm>
            <a:off x="1524000" y="990600"/>
            <a:ext cx="7298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Functional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15999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4"/>
          <p:cNvSpPr txBox="1">
            <a:spLocks noChangeArrowheads="1"/>
          </p:cNvSpPr>
          <p:nvPr/>
        </p:nvSpPr>
        <p:spPr bwMode="auto">
          <a:xfrm>
            <a:off x="1524000" y="76200"/>
            <a:ext cx="5808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0752E7"/>
                </a:solidFill>
                <a:latin typeface="Calibri" pitchFamily="34" charset="0"/>
              </a:rPr>
              <a:t>Dimensions of Biodiversity</a:t>
            </a:r>
          </a:p>
        </p:txBody>
      </p:sp>
      <p:sp>
        <p:nvSpPr>
          <p:cNvPr id="17410" name="TextBox 8"/>
          <p:cNvSpPr txBox="1">
            <a:spLocks noChangeArrowheads="1"/>
          </p:cNvSpPr>
          <p:nvPr/>
        </p:nvSpPr>
        <p:spPr bwMode="auto">
          <a:xfrm>
            <a:off x="457200" y="68580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i="1" dirty="0" smtClean="0">
                <a:latin typeface="Calibri" pitchFamily="34" charset="0"/>
              </a:rPr>
              <a:t>Recent and Upcoming Activities</a:t>
            </a:r>
            <a:endParaRPr lang="en-US" sz="2800" i="1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773972"/>
            <a:ext cx="8458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u="sng" dirty="0" smtClean="0"/>
              <a:t>Sept. 2010</a:t>
            </a:r>
            <a:r>
              <a:rPr lang="en-US" sz="2200" dirty="0" smtClean="0"/>
              <a:t>:  Design Charette at NESCent, Durham, NC to inform a research agenda </a:t>
            </a:r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://www.nescent.org/cal/calendar_detail.php?id=562</a:t>
            </a:r>
            <a:endParaRPr lang="en-US" dirty="0"/>
          </a:p>
          <a:p>
            <a:pPr marL="230188" indent="-23018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u="sng" dirty="0" smtClean="0"/>
              <a:t>Oct. 2010</a:t>
            </a:r>
            <a:r>
              <a:rPr lang="en-US" sz="2200" dirty="0" smtClean="0"/>
              <a:t>:  Cyberinfrastructure workshop at Univ. of Wisconsin </a:t>
            </a:r>
            <a:r>
              <a:rPr lang="en-US" dirty="0" smtClean="0">
                <a:hlinkClick r:id="rId4"/>
              </a:rPr>
              <a:t>http://lter.limnology.wisc.edu/cidimensions/</a:t>
            </a:r>
            <a:endParaRPr lang="en-US" dirty="0" smtClean="0"/>
          </a:p>
          <a:p>
            <a:pPr marL="230188" indent="-23018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u="sng" dirty="0" smtClean="0"/>
              <a:t>2010-11</a:t>
            </a:r>
            <a:r>
              <a:rPr lang="en-US" sz="2200" dirty="0" smtClean="0"/>
              <a:t>:  Workshops in São Paulo, Brazil to discuss potential partnership opportunities</a:t>
            </a:r>
          </a:p>
          <a:p>
            <a:pPr marL="230188" indent="-23018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u="sng" dirty="0"/>
              <a:t>Summer 2011</a:t>
            </a:r>
            <a:r>
              <a:rPr lang="en-US" sz="2200" dirty="0"/>
              <a:t>:  Partnership meeting with National Natural Science </a:t>
            </a:r>
            <a:r>
              <a:rPr lang="en-US" sz="2200" dirty="0" smtClean="0"/>
              <a:t>Foundation </a:t>
            </a:r>
            <a:r>
              <a:rPr lang="en-US" sz="2200" dirty="0"/>
              <a:t>of China and RCNs</a:t>
            </a:r>
          </a:p>
          <a:p>
            <a:pPr marL="230188" indent="-23018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u="sng" dirty="0" smtClean="0"/>
              <a:t>Winter 2011</a:t>
            </a:r>
            <a:r>
              <a:rPr lang="en-US" sz="2200" dirty="0" smtClean="0"/>
              <a:t>:  Initiation of Distributed Graduate Seminar base lining &amp; synchronizing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4"/>
          <p:cNvSpPr txBox="1">
            <a:spLocks noChangeArrowheads="1"/>
          </p:cNvSpPr>
          <p:nvPr/>
        </p:nvSpPr>
        <p:spPr bwMode="auto">
          <a:xfrm>
            <a:off x="1524000" y="282575"/>
            <a:ext cx="5808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0752E7"/>
                </a:solidFill>
                <a:latin typeface="Calibri" pitchFamily="34" charset="0"/>
              </a:rPr>
              <a:t>Dimensions of Biodiversity</a:t>
            </a:r>
          </a:p>
        </p:txBody>
      </p:sp>
      <p:sp>
        <p:nvSpPr>
          <p:cNvPr id="17410" name="TextBox 8"/>
          <p:cNvSpPr txBox="1">
            <a:spLocks noChangeArrowheads="1"/>
          </p:cNvSpPr>
          <p:nvPr/>
        </p:nvSpPr>
        <p:spPr bwMode="auto">
          <a:xfrm>
            <a:off x="457200" y="107698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i="1" dirty="0" smtClean="0">
                <a:latin typeface="Calibri" pitchFamily="34" charset="0"/>
              </a:rPr>
              <a:t>Developing Partnerships</a:t>
            </a:r>
            <a:endParaRPr lang="en-US" sz="2800" i="1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676400"/>
            <a:ext cx="8305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itchFamily="34" charset="0"/>
              <a:buChar char="•"/>
            </a:pPr>
            <a:r>
              <a:rPr lang="en-US" sz="2400" dirty="0" smtClean="0"/>
              <a:t>NSF - China </a:t>
            </a:r>
            <a:r>
              <a:rPr lang="en-US" sz="2000" dirty="0" smtClean="0"/>
              <a:t>-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the NSF and the National Natural Science Foundation of China (NSFC) initiated a successful multi-year</a:t>
            </a:r>
            <a:r>
              <a:rPr kumimoji="0" lang="en-US" b="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partnership in FY2010 that resulted in an International Research Coordination Network being funded by the two agencies.</a:t>
            </a:r>
            <a:r>
              <a:rPr kumimoji="0" lang="en-US" b="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hlinkClick r:id="rId3"/>
              </a:rPr>
              <a:t>http://nsf.gov/news/news_summ.jsp?cntn_id=117811&amp;org=DEB&amp;from=news</a:t>
            </a:r>
            <a:r>
              <a:rPr lang="en-US" dirty="0" smtClean="0"/>
              <a:t>. In 2012, the partnership will extend to the funding of research collaborations. Details are currently being finalized. </a:t>
            </a:r>
          </a:p>
          <a:p>
            <a:pPr marL="230188" indent="-230188">
              <a:buFont typeface="Arial" pitchFamily="34" charset="0"/>
              <a:buChar char="•"/>
            </a:pPr>
            <a:endParaRPr lang="en-US" dirty="0" smtClean="0"/>
          </a:p>
          <a:p>
            <a:pPr marL="230188" indent="-230188">
              <a:buFont typeface="Arial" pitchFamily="34" charset="0"/>
              <a:buChar char="•"/>
            </a:pPr>
            <a:r>
              <a:rPr lang="en-US" sz="2400" dirty="0" smtClean="0"/>
              <a:t>NSF – Brazil </a:t>
            </a:r>
            <a:r>
              <a:rPr lang="en-US" dirty="0" smtClean="0"/>
              <a:t>-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the NSF and three </a:t>
            </a:r>
            <a:r>
              <a:rPr lang="en-GB" dirty="0" smtClean="0"/>
              <a:t>Brazilian agencies are working toward active partnership for 2012: the Brazilian Federal </a:t>
            </a:r>
            <a:r>
              <a:rPr lang="en-GB" dirty="0"/>
              <a:t>Agency for Support and Evaluation of Graduate Education of the Federative Republic of Brazil (CAPES</a:t>
            </a:r>
            <a:r>
              <a:rPr lang="en-GB" dirty="0" smtClean="0"/>
              <a:t>), </a:t>
            </a:r>
            <a:r>
              <a:rPr lang="en-US" dirty="0"/>
              <a:t>Conselho Nacional de Desenvolvimento Científico e </a:t>
            </a:r>
            <a:r>
              <a:rPr lang="en-US" dirty="0" smtClean="0"/>
              <a:t>Tecnológico (CNPq) </a:t>
            </a:r>
            <a:r>
              <a:rPr lang="en-GB" dirty="0" smtClean="0"/>
              <a:t>and the </a:t>
            </a:r>
            <a:r>
              <a:rPr lang="pt-BR" dirty="0" smtClean="0"/>
              <a:t>Fundação </a:t>
            </a:r>
            <a:r>
              <a:rPr lang="pt-BR" dirty="0"/>
              <a:t>de Amparo à Pesquisa do Estado de São </a:t>
            </a:r>
            <a:r>
              <a:rPr lang="pt-BR" dirty="0" smtClean="0"/>
              <a:t>Paulo (FAPESP). </a:t>
            </a:r>
            <a:r>
              <a:rPr lang="en-US" dirty="0"/>
              <a:t>Details </a:t>
            </a:r>
            <a:r>
              <a:rPr lang="pt-BR" dirty="0" smtClean="0"/>
              <a:t>are currently being finalized.</a:t>
            </a:r>
          </a:p>
          <a:p>
            <a:pPr marL="230188" indent="-230188">
              <a:buFont typeface="Arial" pitchFamily="34" charset="0"/>
              <a:buChar char="•"/>
            </a:pPr>
            <a:endParaRPr lang="pt-B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4"/>
          <p:cNvSpPr txBox="1">
            <a:spLocks noChangeArrowheads="1"/>
          </p:cNvSpPr>
          <p:nvPr/>
        </p:nvSpPr>
        <p:spPr bwMode="auto">
          <a:xfrm>
            <a:off x="1529928" y="282575"/>
            <a:ext cx="59317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i="1" dirty="0">
                <a:solidFill>
                  <a:srgbClr val="0752E7"/>
                </a:solidFill>
                <a:latin typeface="Calibri" pitchFamily="34" charset="0"/>
              </a:rPr>
              <a:t>Dimensions of Biodiversity</a:t>
            </a:r>
          </a:p>
        </p:txBody>
      </p:sp>
      <p:sp>
        <p:nvSpPr>
          <p:cNvPr id="17410" name="TextBox 8"/>
          <p:cNvSpPr txBox="1">
            <a:spLocks noChangeArrowheads="1"/>
          </p:cNvSpPr>
          <p:nvPr/>
        </p:nvSpPr>
        <p:spPr bwMode="auto">
          <a:xfrm>
            <a:off x="457200" y="84838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i="1" dirty="0" smtClean="0">
                <a:latin typeface="Calibri" pitchFamily="34" charset="0"/>
              </a:rPr>
              <a:t>The NSF-NASA Biodiversity Partnership</a:t>
            </a:r>
            <a:endParaRPr lang="en-US" sz="2800" i="1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552574"/>
            <a:ext cx="8534400" cy="4924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NASA Biodiversity program in </a:t>
            </a:r>
            <a:r>
              <a:rPr lang="en-US" sz="2000" dirty="0" smtClean="0"/>
              <a:t>ESD centers </a:t>
            </a:r>
            <a:r>
              <a:rPr lang="en-US" sz="2000" dirty="0"/>
              <a:t>on two key </a:t>
            </a:r>
            <a:r>
              <a:rPr lang="en-US" sz="2000" dirty="0" smtClean="0"/>
              <a:t>aspects: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Pattern: observed from </a:t>
            </a:r>
            <a:r>
              <a:rPr lang="en-US" dirty="0"/>
              <a:t>satellites, airborne and seaborne platforms, and </a:t>
            </a:r>
            <a:r>
              <a:rPr lang="en-US" i="1" dirty="0"/>
              <a:t>in situ </a:t>
            </a:r>
            <a:r>
              <a:rPr lang="en-US" dirty="0"/>
              <a:t>surveys.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Process: ecological and geological drivers of the </a:t>
            </a:r>
            <a:r>
              <a:rPr lang="en-US" dirty="0"/>
              <a:t>patterns of </a:t>
            </a:r>
            <a:r>
              <a:rPr lang="en-US" dirty="0" smtClean="0"/>
              <a:t>biodiversity.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Goals of joint NSF-NASA Dimensions partnership: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To promote </a:t>
            </a:r>
            <a:r>
              <a:rPr lang="en-US" dirty="0"/>
              <a:t>innovative applications of remote sensing </a:t>
            </a:r>
            <a:r>
              <a:rPr lang="en-US" dirty="0" smtClean="0"/>
              <a:t>technologies with ground-based research to enhance the spatial aspect of Dimensions biodiversity research.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To foster new inter</a:t>
            </a:r>
            <a:r>
              <a:rPr lang="en-US" dirty="0"/>
              <a:t>- and transdisciplinary partnerships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To train </a:t>
            </a:r>
            <a:r>
              <a:rPr lang="en-US" dirty="0"/>
              <a:t>a new cohort of interdisciplinary scientists to sustain these efforts in the future</a:t>
            </a:r>
            <a:r>
              <a:rPr lang="en-US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Details: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dirty="0" smtClean="0"/>
              <a:t>NSF + NASA total funding up to </a:t>
            </a:r>
            <a:r>
              <a:rPr lang="en-US" dirty="0"/>
              <a:t>$</a:t>
            </a:r>
            <a:r>
              <a:rPr lang="en-US" dirty="0" smtClean="0"/>
              <a:t>2 M per award, with NASA contributing to projects using remote sensing. Up to 60 months duration. 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dirty="0" smtClean="0"/>
              <a:t>NASA total funding up to $2 M per year in 2012-2015. </a:t>
            </a:r>
            <a:endParaRPr lang="en-US" dirty="0"/>
          </a:p>
          <a:p>
            <a:pPr marL="230188" indent="-230188">
              <a:buFont typeface="Arial" pitchFamily="34" charset="0"/>
              <a:buChar char="•"/>
            </a:pPr>
            <a:r>
              <a:rPr lang="en-US" dirty="0" smtClean="0"/>
              <a:t>Submission through NSF FastLane. 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dirty="0" smtClean="0"/>
              <a:t>Review by NSF with NASA reviewers and program directors.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dirty="0" smtClean="0"/>
              <a:t>Deadline: mid-to-late March. Panels meet in May, funding decisions in June.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381000"/>
            <a:ext cx="1097280" cy="91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395" y="228600"/>
            <a:ext cx="1179783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650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988</Words>
  <Application>Microsoft Office PowerPoint</Application>
  <PresentationFormat>On-screen Show (4:3)</PresentationFormat>
  <Paragraphs>170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Dimensions of Biodiversity A Sampling of Funded Projects</vt:lpstr>
      <vt:lpstr>Dimensions of Biodiversity</vt:lpstr>
      <vt:lpstr>Slide 6</vt:lpstr>
      <vt:lpstr>Slide 7</vt:lpstr>
      <vt:lpstr>Slide 8</vt:lpstr>
      <vt:lpstr>Slide 9</vt:lpstr>
      <vt:lpstr>Slide 10</vt:lpstr>
    </vt:vector>
  </TitlesOfParts>
  <Company>National Science Foundation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Firth</dc:creator>
  <cp:lastModifiedBy> </cp:lastModifiedBy>
  <cp:revision>51</cp:revision>
  <dcterms:created xsi:type="dcterms:W3CDTF">2011-03-15T20:33:18Z</dcterms:created>
  <dcterms:modified xsi:type="dcterms:W3CDTF">2011-10-06T16:01:04Z</dcterms:modified>
</cp:coreProperties>
</file>